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510.xml" ContentType="application/vnd.openxmlformats-officedocument.presentationml.slide+xml"/>
  <Override PartName="/ppt/slides/slide120.xml" ContentType="application/vnd.openxmlformats-officedocument.presentationml.slide+xml"/>
  <Override PartName="/ppt/slides/slide170.xml" ContentType="application/vnd.openxmlformats-officedocument.presentationml.slide+xml"/>
  <Override PartName="/ppt/slides/slide190.xml" ContentType="application/vnd.openxmlformats-officedocument.presentationml.slide+xml"/>
  <Override PartName="/ppt/slides/slide240.xml" ContentType="application/vnd.openxmlformats-officedocument.presentationml.slide+xml"/>
  <Override PartName="/ppt/slides/slide260.xml" ContentType="application/vnd.openxmlformats-officedocument.presentationml.slide+xml"/>
  <Override PartName="/ppt/slides/slide1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75" r:id="rId2"/>
    <p:sldId id="276" r:id="rId3"/>
    <p:sldId id="259" r:id="rId4"/>
    <p:sldId id="260" r:id="rId5"/>
    <p:sldId id="288" r:id="rId6"/>
    <p:sldId id="357" r:id="rId7"/>
    <p:sldId id="358" r:id="rId8"/>
    <p:sldId id="359" r:id="rId9"/>
    <p:sldId id="360" r:id="rId10"/>
    <p:sldId id="290" r:id="rId11"/>
    <p:sldId id="361" r:id="rId12"/>
    <p:sldId id="362" r:id="rId13"/>
    <p:sldId id="363" r:id="rId14"/>
    <p:sldId id="364" r:id="rId15"/>
    <p:sldId id="365" r:id="rId16"/>
    <p:sldId id="366" r:id="rId17"/>
    <p:sldId id="367" r:id="rId18"/>
    <p:sldId id="368" r:id="rId19"/>
    <p:sldId id="369" r:id="rId20"/>
    <p:sldId id="350" r:id="rId21"/>
    <p:sldId id="292" r:id="rId22"/>
    <p:sldId id="291"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457" r:id="rId49"/>
    <p:sldId id="395" r:id="rId50"/>
    <p:sldId id="396" r:id="rId51"/>
    <p:sldId id="398" r:id="rId52"/>
    <p:sldId id="397" r:id="rId53"/>
    <p:sldId id="399" r:id="rId54"/>
    <p:sldId id="400" r:id="rId55"/>
    <p:sldId id="401"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 id="422" r:id="rId76"/>
    <p:sldId id="423" r:id="rId77"/>
    <p:sldId id="424" r:id="rId78"/>
    <p:sldId id="425" r:id="rId79"/>
    <p:sldId id="426" r:id="rId80"/>
    <p:sldId id="427" r:id="rId81"/>
    <p:sldId id="428" r:id="rId82"/>
    <p:sldId id="429" r:id="rId83"/>
    <p:sldId id="430" r:id="rId84"/>
    <p:sldId id="431" r:id="rId85"/>
    <p:sldId id="432" r:id="rId86"/>
    <p:sldId id="433" r:id="rId87"/>
    <p:sldId id="434" r:id="rId88"/>
    <p:sldId id="435" r:id="rId89"/>
    <p:sldId id="437" r:id="rId90"/>
    <p:sldId id="436" r:id="rId91"/>
    <p:sldId id="438" r:id="rId92"/>
    <p:sldId id="439" r:id="rId93"/>
    <p:sldId id="440" r:id="rId94"/>
    <p:sldId id="441" r:id="rId95"/>
    <p:sldId id="442" r:id="rId96"/>
    <p:sldId id="443" r:id="rId97"/>
    <p:sldId id="446" r:id="rId98"/>
    <p:sldId id="444" r:id="rId99"/>
    <p:sldId id="447" r:id="rId100"/>
    <p:sldId id="445" r:id="rId101"/>
    <p:sldId id="448" r:id="rId102"/>
    <p:sldId id="449" r:id="rId103"/>
    <p:sldId id="450" r:id="rId104"/>
    <p:sldId id="451" r:id="rId105"/>
    <p:sldId id="452" r:id="rId106"/>
    <p:sldId id="453" r:id="rId107"/>
    <p:sldId id="454" r:id="rId108"/>
    <p:sldId id="455" r:id="rId109"/>
    <p:sldId id="45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D0A780CF-1F03-D44B-9F5F-4A1181565215}">
          <p14:sldIdLst>
            <p14:sldId id="275"/>
            <p14:sldId id="276"/>
          </p14:sldIdLst>
        </p14:section>
        <p14:section name="Introduction" id="{8B834F7A-5469-CE49-B6E4-62D5E81BA47D}">
          <p14:sldIdLst>
            <p14:sldId id="259"/>
            <p14:sldId id="260"/>
            <p14:sldId id="288"/>
            <p14:sldId id="357"/>
            <p14:sldId id="358"/>
            <p14:sldId id="359"/>
            <p14:sldId id="360"/>
            <p14:sldId id="290"/>
            <p14:sldId id="361"/>
            <p14:sldId id="362"/>
            <p14:sldId id="363"/>
            <p14:sldId id="364"/>
            <p14:sldId id="365"/>
            <p14:sldId id="366"/>
            <p14:sldId id="367"/>
            <p14:sldId id="368"/>
            <p14:sldId id="369"/>
          </p14:sldIdLst>
        </p14:section>
        <p14:section name="Data Protection" id="{C58CD7BF-8696-2E41-AB24-5A0C944995B3}">
          <p14:sldIdLst>
            <p14:sldId id="350"/>
            <p14:sldId id="292"/>
            <p14:sldId id="291"/>
            <p14:sldId id="370"/>
            <p14:sldId id="371"/>
            <p14:sldId id="372"/>
            <p14:sldId id="373"/>
            <p14:sldId id="374"/>
          </p14:sldIdLst>
        </p14:section>
        <p14:section name="Your Data" id="{157188CC-D6C8-4E40-8E6E-4FE89790E16E}">
          <p14:sldIdLst>
            <p14:sldId id="375"/>
            <p14:sldId id="376"/>
            <p14:sldId id="377"/>
            <p14:sldId id="378"/>
            <p14:sldId id="379"/>
            <p14:sldId id="380"/>
            <p14:sldId id="381"/>
            <p14:sldId id="382"/>
            <p14:sldId id="383"/>
            <p14:sldId id="384"/>
            <p14:sldId id="385"/>
            <p14:sldId id="386"/>
            <p14:sldId id="387"/>
            <p14:sldId id="388"/>
            <p14:sldId id="389"/>
            <p14:sldId id="390"/>
            <p14:sldId id="391"/>
          </p14:sldIdLst>
        </p14:section>
        <p14:section name="Where is Your Data?" id="{8F728771-AC4A-8241-94CE-8088F70FE6CF}">
          <p14:sldIdLst>
            <p14:sldId id="392"/>
            <p14:sldId id="393"/>
            <p14:sldId id="394"/>
            <p14:sldId id="457"/>
            <p14:sldId id="395"/>
            <p14:sldId id="396"/>
            <p14:sldId id="398"/>
            <p14:sldId id="397"/>
            <p14:sldId id="399"/>
            <p14:sldId id="400"/>
            <p14:sldId id="401"/>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Lst>
        </p14:section>
        <p14:section name="There is more ..." id="{89EDAFDA-396A-8641-9E93-0016705F2EDD}">
          <p14:sldIdLst>
            <p14:sldId id="423"/>
            <p14:sldId id="424"/>
            <p14:sldId id="425"/>
            <p14:sldId id="426"/>
            <p14:sldId id="427"/>
            <p14:sldId id="428"/>
            <p14:sldId id="429"/>
            <p14:sldId id="430"/>
            <p14:sldId id="431"/>
            <p14:sldId id="432"/>
            <p14:sldId id="433"/>
            <p14:sldId id="434"/>
            <p14:sldId id="435"/>
            <p14:sldId id="437"/>
            <p14:sldId id="436"/>
            <p14:sldId id="438"/>
            <p14:sldId id="439"/>
          </p14:sldIdLst>
        </p14:section>
        <p14:section name="What Do Hackers Want?" id="{8757D7C9-BE0F-5841-9EC9-F16ADDA5270A}">
          <p14:sldIdLst>
            <p14:sldId id="440"/>
            <p14:sldId id="441"/>
            <p14:sldId id="442"/>
            <p14:sldId id="443"/>
            <p14:sldId id="446"/>
            <p14:sldId id="444"/>
            <p14:sldId id="447"/>
            <p14:sldId id="445"/>
            <p14:sldId id="448"/>
            <p14:sldId id="449"/>
          </p14:sldIdLst>
        </p14:section>
        <p14:section name="The Cube" id="{CFE44C17-8835-9544-BD05-7A8566408F78}">
          <p14:sldIdLst>
            <p14:sldId id="450"/>
            <p14:sldId id="451"/>
            <p14:sldId id="452"/>
            <p14:sldId id="453"/>
            <p14:sldId id="454"/>
            <p14:sldId id="455"/>
            <p14:sldId id="456"/>
          </p14:sldIdLst>
        </p14:section>
        <p14:section name="Data Security Breaches" id="{B5317D9E-FE60-624C-9E72-EAA59EA45B1C}">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p:restoredTop sz="94660"/>
  </p:normalViewPr>
  <p:slideViewPr>
    <p:cSldViewPr snapToGrid="0" showGuides="1">
      <p:cViewPr varScale="1">
        <p:scale>
          <a:sx n="64" d="100"/>
          <a:sy n="64" d="100"/>
        </p:scale>
        <p:origin x="966" y="48"/>
      </p:cViewPr>
      <p:guideLst>
        <p:guide orient="horz" pos="2183"/>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2BBA2-3C5C-1E4A-B329-C452FF00CDCA}" type="datetimeFigureOut">
              <a:rPr lang="fr-FR" smtClean="0"/>
              <a:t>20/11/2024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6C193-0A59-074A-AE50-3D30FC833A31}" type="slidenum">
              <a:rPr lang="fr-FR" smtClean="0"/>
              <a:t>‹N°›</a:t>
            </a:fld>
            <a:endParaRPr lang="fr-FR"/>
          </a:p>
        </p:txBody>
      </p:sp>
    </p:spTree>
    <p:extLst>
      <p:ext uri="{BB962C8B-B14F-4D97-AF65-F5344CB8AC3E}">
        <p14:creationId xmlns:p14="http://schemas.microsoft.com/office/powerpoint/2010/main" val="325005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416C193-0A59-074A-AE50-3D30FC833A31}" type="slidenum">
              <a:rPr lang="fr-FR" smtClean="0"/>
              <a:t>38</a:t>
            </a:fld>
            <a:endParaRPr lang="fr-FR"/>
          </a:p>
        </p:txBody>
      </p:sp>
    </p:spTree>
    <p:extLst>
      <p:ext uri="{BB962C8B-B14F-4D97-AF65-F5344CB8AC3E}">
        <p14:creationId xmlns:p14="http://schemas.microsoft.com/office/powerpoint/2010/main" val="20516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71B-0191-3FF1-1A66-CE2DCEA43C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8F0D0CB5-3E7E-01EF-428F-B836F977FF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9B1F5C8F-E6FF-FCC1-456E-B470B752BCEE}"/>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A4B864FD-5760-8F05-8AAA-D1C9E6F07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8213073-8497-EF7C-DE54-2E6596F17E97}"/>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26132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0D14-81BD-9114-A470-DF75A8A4AA27}"/>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4E6F8673-02C7-DF3A-3CF5-82056106D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513DFDFE-CCBE-A7DD-817E-E3DF86DB7A18}"/>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39DA7520-3BA1-D0F1-3130-9A16C9A9B6E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7F164E0-5A4A-8F5D-4F5B-294A353484D7}"/>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87784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1AA8DF-A838-0907-0F5B-5D7603FF9C3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C6FF59BB-E6EB-B85A-01AC-8628D9D0E9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DD98C397-6D8F-684A-6C5D-F5D97B5B002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3D8FBB1A-1ED0-A9A1-E9D8-B230D4E1BA2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8334281-EBB3-2F20-7758-AA090EBEC4EE}"/>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62064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471D-C0ED-4991-C39A-9248780F6892}"/>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CB12783D-8BAC-9AD1-4B75-9CF3E7FB1C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37DD03D0-1270-4B7F-A6BD-B666D33D0F7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EFD9F496-CC2D-DEEC-00E5-F9DDA50E5B2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F2D3C38-421A-73E1-5E53-16DE8ED27669}"/>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37909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D821-5191-E788-8ABE-7359C58B7F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637DCE5D-E124-500D-347B-106577BF6C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299B76-E35B-F5BC-336E-87E7BE2A993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FA3ADDF3-70A8-D37C-A615-467730353E1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440D9FE-68D1-5066-3363-4A33DC3E570E}"/>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1288934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29E4-3ED5-03A6-0C79-58BA97A16C7B}"/>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354DE195-C82D-6C79-6A48-67EAC40F5C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CBE5686-A76A-9DA4-1A1C-14D156FDB5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D9C532B5-E325-7843-38CC-040EEF5D6EEF}"/>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5F0EACFB-4E97-B92F-78E1-8DCE848BBB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CF0007B-7D2F-E718-65F9-899129BDC86A}"/>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50739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C6D7-232D-8DD5-010D-20CB9F8EF46C}"/>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A0B783D5-AB4A-3AEF-3B7E-9B4F4124B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CB281D-4F71-1E7B-687B-4E8DA080CE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7AE8B311-5389-DB35-3438-8A8417ADF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F214D3-8BB5-60F7-74B5-BFFB65C59F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C06DAEAE-E320-B3CD-4780-D02AB9BF91F7}"/>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8" name="Footer Placeholder 7">
            <a:extLst>
              <a:ext uri="{FF2B5EF4-FFF2-40B4-BE49-F238E27FC236}">
                <a16:creationId xmlns:a16="http://schemas.microsoft.com/office/drawing/2014/main" id="{1489EE14-E296-FC32-18BF-B50E605C427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5F4C5798-616A-32BA-9181-197E41BDD26B}"/>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744227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A563-54F5-3F6C-6A0F-10F7A4599C39}"/>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1241AD97-7982-D586-08EC-E9DD273B178E}"/>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4" name="Footer Placeholder 3">
            <a:extLst>
              <a:ext uri="{FF2B5EF4-FFF2-40B4-BE49-F238E27FC236}">
                <a16:creationId xmlns:a16="http://schemas.microsoft.com/office/drawing/2014/main" id="{01B5B084-A2FD-4E6C-D107-B42287491B17}"/>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764178F4-6D82-09F7-025F-909C8D490FF2}"/>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72388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B6DEE-EF28-D583-8451-C3D1C5FB5333}"/>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3" name="Footer Placeholder 2">
            <a:extLst>
              <a:ext uri="{FF2B5EF4-FFF2-40B4-BE49-F238E27FC236}">
                <a16:creationId xmlns:a16="http://schemas.microsoft.com/office/drawing/2014/main" id="{8062D983-4ED3-F18A-2173-1B7A808173C6}"/>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BC9E70C-3FAA-53D0-0484-6EF07EA9F8DF}"/>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52722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DF50-CFC6-6210-DD57-C369F3AD9B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3F6AD737-43FD-BC6C-163B-5921E2DF6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F2F93E33-C13B-0C81-9D99-8256E8713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A379F3-BDEC-C766-4839-B6AB67E5EBE4}"/>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4BC4E2C0-3C37-BD65-EA1D-E97C5634237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DD7BEF5-B831-D96F-45A4-DF50BCC0A236}"/>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68183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1914-F010-22F5-DA72-76522D4BD8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90796986-5436-E5C0-D2D2-86CF021AD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C486481-DCDF-6C17-19BF-C424CFA95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82886C-7EE3-4073-984C-4760C049CEF9}"/>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E566F376-6718-730A-98F7-92B9950924B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8758CF6-7600-A5CE-92BB-9BA7D81FE2E4}"/>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90239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9AFEC-177B-655A-9EAB-A2D3811249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D009309C-1ACF-A3F2-B47A-4E1B6AB942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79D37D32-2165-058E-5916-5FD9BE8C7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2303ECDE-80E0-FABB-DB76-3572248F7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988210B-1F9A-7DE6-34CA-F44B714BB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BF14C-6CDB-434B-86ED-4E96D3E27388}" type="slidenum">
              <a:rPr lang="fr-FR" smtClean="0"/>
              <a:t>‹N°›</a:t>
            </a:fld>
            <a:endParaRPr lang="fr-FR"/>
          </a:p>
        </p:txBody>
      </p:sp>
    </p:spTree>
    <p:extLst>
      <p:ext uri="{BB962C8B-B14F-4D97-AF65-F5344CB8AC3E}">
        <p14:creationId xmlns:p14="http://schemas.microsoft.com/office/powerpoint/2010/main" val="244818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slide" Target="slide190.xml"/><Relationship Id="rId26" Type="http://schemas.openxmlformats.org/officeDocument/2006/relationships/image" Target="../media/image25.png"/><Relationship Id="rId39" Type="http://schemas.openxmlformats.org/officeDocument/2006/relationships/image" Target="../media/image13.png"/><Relationship Id="rId21" Type="http://schemas.openxmlformats.org/officeDocument/2006/relationships/slide" Target="slide240.xml"/><Relationship Id="rId34" Type="http://schemas.openxmlformats.org/officeDocument/2006/relationships/image" Target="../media/image8.svg"/><Relationship Id="rId42" Type="http://schemas.openxmlformats.org/officeDocument/2006/relationships/image" Target="../media/image16.svg"/><Relationship Id="rId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210.png"/><Relationship Id="rId20" Type="http://schemas.openxmlformats.org/officeDocument/2006/relationships/image" Target="../media/image23.png"/><Relationship Id="rId29" Type="http://schemas.openxmlformats.org/officeDocument/2006/relationships/image" Target="../media/image3.png"/><Relationship Id="rId41"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20.png"/><Relationship Id="rId24" Type="http://schemas.openxmlformats.org/officeDocument/2006/relationships/slide" Target="slide260.xml"/><Relationship Id="rId32" Type="http://schemas.openxmlformats.org/officeDocument/2006/relationships/image" Target="../media/image6.svg"/><Relationship Id="rId37" Type="http://schemas.openxmlformats.org/officeDocument/2006/relationships/image" Target="../media/image11.png"/><Relationship Id="rId40" Type="http://schemas.openxmlformats.org/officeDocument/2006/relationships/image" Target="../media/image14.svg"/><Relationship Id="rId5" Type="http://schemas.openxmlformats.org/officeDocument/2006/relationships/image" Target="../media/image18.png"/><Relationship Id="rId15" Type="http://schemas.openxmlformats.org/officeDocument/2006/relationships/slide" Target="slide170.xml"/><Relationship Id="rId23" Type="http://schemas.openxmlformats.org/officeDocument/2006/relationships/image" Target="../media/image24.png"/><Relationship Id="rId28" Type="http://schemas.openxmlformats.org/officeDocument/2006/relationships/image" Target="../media/image250.png"/><Relationship Id="rId36" Type="http://schemas.openxmlformats.org/officeDocument/2006/relationships/image" Target="../media/image10.svg"/><Relationship Id="rId10" Type="http://schemas.openxmlformats.org/officeDocument/2006/relationships/image" Target="../media/image190.png"/><Relationship Id="rId19" Type="http://schemas.openxmlformats.org/officeDocument/2006/relationships/image" Target="../media/image220.png"/><Relationship Id="rId31" Type="http://schemas.openxmlformats.org/officeDocument/2006/relationships/image" Target="../media/image5.png"/><Relationship Id="rId4" Type="http://schemas.openxmlformats.org/officeDocument/2006/relationships/image" Target="../media/image2.jpg"/><Relationship Id="rId9" Type="http://schemas.openxmlformats.org/officeDocument/2006/relationships/slide" Target="slide510.xml"/><Relationship Id="rId14" Type="http://schemas.openxmlformats.org/officeDocument/2006/relationships/image" Target="../media/image21.png"/><Relationship Id="rId22" Type="http://schemas.openxmlformats.org/officeDocument/2006/relationships/image" Target="../media/image230.png"/><Relationship Id="rId27" Type="http://schemas.openxmlformats.org/officeDocument/2006/relationships/slide" Target="slide150.xml"/><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image" Target="../media/image19.png"/><Relationship Id="rId3" Type="http://schemas.microsoft.com/office/2007/relationships/hdphoto" Target="../media/hdphoto2.wdp"/><Relationship Id="rId12" Type="http://schemas.openxmlformats.org/officeDocument/2006/relationships/slide" Target="slide120.xml"/><Relationship Id="rId17" Type="http://schemas.openxmlformats.org/officeDocument/2006/relationships/image" Target="../media/image22.png"/><Relationship Id="rId25" Type="http://schemas.openxmlformats.org/officeDocument/2006/relationships/image" Target="../media/image240.png"/><Relationship Id="rId33" Type="http://schemas.openxmlformats.org/officeDocument/2006/relationships/image" Target="../media/image7.png"/><Relationship Id="rId38" Type="http://schemas.openxmlformats.org/officeDocument/2006/relationships/image" Target="../media/image1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7.wdp"/><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10.wdp"/><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13.wdp"/><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8.sv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0"/>
                    </a14:imgEffect>
                  </a14:imgLayer>
                </a14:imgProps>
              </a:ext>
            </a:extLst>
          </a:blip>
          <a:srcRect/>
          <a:stretch>
            <a:fillRect t="-5000" b="-5000"/>
          </a:stretch>
        </a:blipFill>
        <a:effectLst/>
      </p:bgPr>
    </p:bg>
    <p:spTree>
      <p:nvGrpSpPr>
        <p:cNvPr id="1" name="">
          <a:extLst>
            <a:ext uri="{FF2B5EF4-FFF2-40B4-BE49-F238E27FC236}">
              <a16:creationId xmlns:a16="http://schemas.microsoft.com/office/drawing/2014/main" id="{29681248-C06C-836D-C95A-DFBA04D6FD0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2C2585A-958A-06ED-D842-C64B783F26D6}"/>
              </a:ext>
            </a:extLst>
          </p:cNvPr>
          <p:cNvPicPr>
            <a:picLocks noChangeAspect="1" noChangeArrowheads="1"/>
          </p:cNvPicPr>
          <p:nvPr/>
        </p:nvPicPr>
        <p:blipFill>
          <a:blip r:embed="rId4">
            <a:alphaModFix amt="50000"/>
          </a:blip>
          <a:srcRect/>
          <a:stretch/>
        </p:blipFill>
        <p:spPr bwMode="auto">
          <a:xfrm>
            <a:off x="0" y="1428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2" name="Oval 31">
            <a:extLst>
              <a:ext uri="{FF2B5EF4-FFF2-40B4-BE49-F238E27FC236}">
                <a16:creationId xmlns:a16="http://schemas.microsoft.com/office/drawing/2014/main" id="{47B1533D-5DFE-0ADA-7A77-6B3ECF5AB786}"/>
              </a:ext>
            </a:extLst>
          </p:cNvPr>
          <p:cNvSpPr/>
          <p:nvPr/>
        </p:nvSpPr>
        <p:spPr>
          <a:xfrm>
            <a:off x="8432047" y="1435585"/>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1" name="Oval 30">
            <a:extLst>
              <a:ext uri="{FF2B5EF4-FFF2-40B4-BE49-F238E27FC236}">
                <a16:creationId xmlns:a16="http://schemas.microsoft.com/office/drawing/2014/main" id="{8024C54F-6381-B835-E100-FA723811602A}"/>
              </a:ext>
            </a:extLst>
          </p:cNvPr>
          <p:cNvSpPr/>
          <p:nvPr/>
        </p:nvSpPr>
        <p:spPr>
          <a:xfrm>
            <a:off x="8430881" y="1436173"/>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8" name="Oval 7">
            <a:extLst>
              <a:ext uri="{FF2B5EF4-FFF2-40B4-BE49-F238E27FC236}">
                <a16:creationId xmlns:a16="http://schemas.microsoft.com/office/drawing/2014/main" id="{E1D3D149-F923-D031-E439-4EEDD93F1FC4}"/>
              </a:ext>
            </a:extLst>
          </p:cNvPr>
          <p:cNvSpPr/>
          <p:nvPr/>
        </p:nvSpPr>
        <p:spPr>
          <a:xfrm>
            <a:off x="8433271" y="1436761"/>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7" name="Oval 6">
            <a:extLst>
              <a:ext uri="{FF2B5EF4-FFF2-40B4-BE49-F238E27FC236}">
                <a16:creationId xmlns:a16="http://schemas.microsoft.com/office/drawing/2014/main" id="{39168E72-9247-9193-16AE-FA6E1E5621DA}"/>
              </a:ext>
            </a:extLst>
          </p:cNvPr>
          <p:cNvSpPr/>
          <p:nvPr/>
        </p:nvSpPr>
        <p:spPr>
          <a:xfrm>
            <a:off x="8431257" y="143020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6" name="Oval 5">
            <a:extLst>
              <a:ext uri="{FF2B5EF4-FFF2-40B4-BE49-F238E27FC236}">
                <a16:creationId xmlns:a16="http://schemas.microsoft.com/office/drawing/2014/main" id="{3BFC004E-69FB-744C-5E7E-53212388E4BB}"/>
              </a:ext>
            </a:extLst>
          </p:cNvPr>
          <p:cNvSpPr/>
          <p:nvPr/>
        </p:nvSpPr>
        <p:spPr>
          <a:xfrm>
            <a:off x="8430881" y="1422503"/>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5" name="Oval 4">
            <a:extLst>
              <a:ext uri="{FF2B5EF4-FFF2-40B4-BE49-F238E27FC236}">
                <a16:creationId xmlns:a16="http://schemas.microsoft.com/office/drawing/2014/main" id="{309E9C07-70A8-D5D8-6614-427DB05E65B9}"/>
              </a:ext>
            </a:extLst>
          </p:cNvPr>
          <p:cNvSpPr/>
          <p:nvPr/>
        </p:nvSpPr>
        <p:spPr>
          <a:xfrm>
            <a:off x="8430881" y="1436761"/>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4" name="Oval 3">
            <a:extLst>
              <a:ext uri="{FF2B5EF4-FFF2-40B4-BE49-F238E27FC236}">
                <a16:creationId xmlns:a16="http://schemas.microsoft.com/office/drawing/2014/main" id="{FBD243A4-F2DE-436A-2E67-64A18E4E414E}"/>
              </a:ext>
            </a:extLst>
          </p:cNvPr>
          <p:cNvSpPr/>
          <p:nvPr/>
        </p:nvSpPr>
        <p:spPr>
          <a:xfrm>
            <a:off x="8430881" y="143020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 name="Oval 2">
            <a:extLst>
              <a:ext uri="{FF2B5EF4-FFF2-40B4-BE49-F238E27FC236}">
                <a16:creationId xmlns:a16="http://schemas.microsoft.com/office/drawing/2014/main" id="{9CB0A13F-25EB-4CB1-B7B2-C898D1BB5DE6}"/>
              </a:ext>
            </a:extLst>
          </p:cNvPr>
          <p:cNvSpPr/>
          <p:nvPr/>
        </p:nvSpPr>
        <p:spPr>
          <a:xfrm>
            <a:off x="8430881" y="142663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2" name="Oval 11">
            <a:extLst>
              <a:ext uri="{FF2B5EF4-FFF2-40B4-BE49-F238E27FC236}">
                <a16:creationId xmlns:a16="http://schemas.microsoft.com/office/drawing/2014/main" id="{2F90F2E0-2635-8C54-9B6C-B9E0FE8E4786}"/>
              </a:ext>
            </a:extLst>
          </p:cNvPr>
          <p:cNvSpPr/>
          <p:nvPr/>
        </p:nvSpPr>
        <p:spPr>
          <a:xfrm>
            <a:off x="9256758" y="118417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3" name="Oval 12">
            <a:extLst>
              <a:ext uri="{FF2B5EF4-FFF2-40B4-BE49-F238E27FC236}">
                <a16:creationId xmlns:a16="http://schemas.microsoft.com/office/drawing/2014/main" id="{07372AFD-BA15-6032-C358-5986F6DE3F27}"/>
              </a:ext>
            </a:extLst>
          </p:cNvPr>
          <p:cNvSpPr/>
          <p:nvPr/>
        </p:nvSpPr>
        <p:spPr>
          <a:xfrm>
            <a:off x="10247010" y="2491045"/>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4" name="Oval 13">
            <a:extLst>
              <a:ext uri="{FF2B5EF4-FFF2-40B4-BE49-F238E27FC236}">
                <a16:creationId xmlns:a16="http://schemas.microsoft.com/office/drawing/2014/main" id="{700ADCD1-EA5C-F162-6B5F-E63357D9A537}"/>
              </a:ext>
            </a:extLst>
          </p:cNvPr>
          <p:cNvSpPr/>
          <p:nvPr/>
        </p:nvSpPr>
        <p:spPr>
          <a:xfrm>
            <a:off x="8820156" y="324996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5" name="Oval 14">
            <a:extLst>
              <a:ext uri="{FF2B5EF4-FFF2-40B4-BE49-F238E27FC236}">
                <a16:creationId xmlns:a16="http://schemas.microsoft.com/office/drawing/2014/main" id="{B8657010-9989-9230-890E-E199AF47A5D8}"/>
              </a:ext>
            </a:extLst>
          </p:cNvPr>
          <p:cNvSpPr/>
          <p:nvPr/>
        </p:nvSpPr>
        <p:spPr>
          <a:xfrm>
            <a:off x="10135314" y="171190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6" name="Oval 15">
            <a:extLst>
              <a:ext uri="{FF2B5EF4-FFF2-40B4-BE49-F238E27FC236}">
                <a16:creationId xmlns:a16="http://schemas.microsoft.com/office/drawing/2014/main" id="{EB374E51-A534-C1F8-EE70-A8DF7CD23FD1}"/>
              </a:ext>
            </a:extLst>
          </p:cNvPr>
          <p:cNvSpPr/>
          <p:nvPr/>
        </p:nvSpPr>
        <p:spPr>
          <a:xfrm>
            <a:off x="9714984" y="324996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7" name="Oval 16">
            <a:extLst>
              <a:ext uri="{FF2B5EF4-FFF2-40B4-BE49-F238E27FC236}">
                <a16:creationId xmlns:a16="http://schemas.microsoft.com/office/drawing/2014/main" id="{9D8BB2CF-F447-F723-14D0-3220463766AA}"/>
              </a:ext>
            </a:extLst>
          </p:cNvPr>
          <p:cNvSpPr/>
          <p:nvPr/>
        </p:nvSpPr>
        <p:spPr>
          <a:xfrm>
            <a:off x="8265710" y="249097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3" name="Oval 32">
            <a:extLst>
              <a:ext uri="{FF2B5EF4-FFF2-40B4-BE49-F238E27FC236}">
                <a16:creationId xmlns:a16="http://schemas.microsoft.com/office/drawing/2014/main" id="{ADCCAADF-226D-B960-D95B-C34BD1C2E938}"/>
              </a:ext>
            </a:extLst>
          </p:cNvPr>
          <p:cNvSpPr/>
          <p:nvPr/>
        </p:nvSpPr>
        <p:spPr>
          <a:xfrm>
            <a:off x="8406762" y="171190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4" name="Oval 33">
            <a:extLst>
              <a:ext uri="{FF2B5EF4-FFF2-40B4-BE49-F238E27FC236}">
                <a16:creationId xmlns:a16="http://schemas.microsoft.com/office/drawing/2014/main" id="{A7AED1A0-8FE1-827F-E270-DFA1CD0744B3}"/>
              </a:ext>
            </a:extLst>
          </p:cNvPr>
          <p:cNvSpPr/>
          <p:nvPr/>
        </p:nvSpPr>
        <p:spPr>
          <a:xfrm>
            <a:off x="9256758" y="2283328"/>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3" name="Graphic 42" descr="Social network with solid fill">
            <a:extLst>
              <a:ext uri="{FF2B5EF4-FFF2-40B4-BE49-F238E27FC236}">
                <a16:creationId xmlns:a16="http://schemas.microsoft.com/office/drawing/2014/main" id="{3F51C120-1A0C-F57A-6746-5A23DE5D85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4770" y="1205829"/>
            <a:ext cx="432172" cy="432172"/>
          </a:xfrm>
          <a:prstGeom prst="rect">
            <a:avLst/>
          </a:prstGeom>
        </p:spPr>
      </p:pic>
      <p:pic>
        <p:nvPicPr>
          <p:cNvPr id="45" name="Graphic 44" descr="Computer with solid fill">
            <a:extLst>
              <a:ext uri="{FF2B5EF4-FFF2-40B4-BE49-F238E27FC236}">
                <a16:creationId xmlns:a16="http://schemas.microsoft.com/office/drawing/2014/main" id="{848D9B74-5B6D-253B-EE14-F2F04FC47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81438" y="1797209"/>
            <a:ext cx="344551" cy="344551"/>
          </a:xfrm>
          <a:prstGeom prst="rect">
            <a:avLst/>
          </a:prstGeom>
        </p:spPr>
      </p:pic>
      <p:pic>
        <p:nvPicPr>
          <p:cNvPr id="47" name="Graphic 46" descr="Database with solid fill">
            <a:extLst>
              <a:ext uri="{FF2B5EF4-FFF2-40B4-BE49-F238E27FC236}">
                <a16:creationId xmlns:a16="http://schemas.microsoft.com/office/drawing/2014/main" id="{9BDC71CE-7575-D8B5-5A7A-CEF33B27CE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45219" y="3283885"/>
            <a:ext cx="460509" cy="460509"/>
          </a:xfrm>
          <a:prstGeom prst="rect">
            <a:avLst/>
          </a:prstGeom>
        </p:spPr>
      </p:pic>
      <p:pic>
        <p:nvPicPr>
          <p:cNvPr id="49" name="Graphic 48" descr="Books with solid fill">
            <a:extLst>
              <a:ext uri="{FF2B5EF4-FFF2-40B4-BE49-F238E27FC236}">
                <a16:creationId xmlns:a16="http://schemas.microsoft.com/office/drawing/2014/main" id="{5A8795FF-CB27-2539-9E25-012EDD7D79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4214" y="2532456"/>
            <a:ext cx="406991" cy="406991"/>
          </a:xfrm>
          <a:prstGeom prst="rect">
            <a:avLst/>
          </a:prstGeom>
        </p:spPr>
      </p:pic>
      <p:pic>
        <p:nvPicPr>
          <p:cNvPr id="51" name="Graphic 50" descr="Bullseye with solid fill">
            <a:extLst>
              <a:ext uri="{FF2B5EF4-FFF2-40B4-BE49-F238E27FC236}">
                <a16:creationId xmlns:a16="http://schemas.microsoft.com/office/drawing/2014/main" id="{F0DA00CF-78D0-47FA-BFEF-F97FBCB618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07462" y="3329217"/>
            <a:ext cx="344444" cy="344444"/>
          </a:xfrm>
          <a:prstGeom prst="rect">
            <a:avLst/>
          </a:prstGeom>
        </p:spPr>
      </p:pic>
      <p:pic>
        <p:nvPicPr>
          <p:cNvPr id="53" name="Graphic 52" descr="Business Growth with solid fill">
            <a:extLst>
              <a:ext uri="{FF2B5EF4-FFF2-40B4-BE49-F238E27FC236}">
                <a16:creationId xmlns:a16="http://schemas.microsoft.com/office/drawing/2014/main" id="{FD615FCA-0301-7D83-180B-C3E78FA3E3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46154" y="2572992"/>
            <a:ext cx="366455" cy="366455"/>
          </a:xfrm>
          <a:prstGeom prst="rect">
            <a:avLst/>
          </a:prstGeom>
        </p:spPr>
      </p:pic>
      <p:pic>
        <p:nvPicPr>
          <p:cNvPr id="55" name="Graphic 54" descr="Classroom with solid fill">
            <a:extLst>
              <a:ext uri="{FF2B5EF4-FFF2-40B4-BE49-F238E27FC236}">
                <a16:creationId xmlns:a16="http://schemas.microsoft.com/office/drawing/2014/main" id="{1F76870D-3AB7-D55D-2814-DF8877DA41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0142" y="1787609"/>
            <a:ext cx="344444" cy="344444"/>
          </a:xfrm>
          <a:prstGeom prst="rect">
            <a:avLst/>
          </a:prstGeom>
        </p:spPr>
      </p:pic>
      <p:sp>
        <p:nvSpPr>
          <p:cNvPr id="20" name="Graphic 18" descr="Tick with solid fill">
            <a:extLst>
              <a:ext uri="{FF2B5EF4-FFF2-40B4-BE49-F238E27FC236}">
                <a16:creationId xmlns:a16="http://schemas.microsoft.com/office/drawing/2014/main" id="{8836602B-E58B-7EEA-3E6B-2E6967382065}"/>
              </a:ext>
            </a:extLst>
          </p:cNvPr>
          <p:cNvSpPr/>
          <p:nvPr/>
        </p:nvSpPr>
        <p:spPr>
          <a:xfrm>
            <a:off x="9354707" y="2432502"/>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9" name="Rounded Rectangle 8">
            <a:extLst>
              <a:ext uri="{FF2B5EF4-FFF2-40B4-BE49-F238E27FC236}">
                <a16:creationId xmlns:a16="http://schemas.microsoft.com/office/drawing/2014/main" id="{ADF67B89-561A-66B0-9BF1-0C8343EA0D59}"/>
              </a:ext>
            </a:extLst>
          </p:cNvPr>
          <p:cNvSpPr/>
          <p:nvPr/>
        </p:nvSpPr>
        <p:spPr>
          <a:xfrm>
            <a:off x="254000" y="6184900"/>
            <a:ext cx="3341816"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Pr. Mouaad MOHY-EDDINE</a:t>
            </a:r>
          </a:p>
        </p:txBody>
      </p:sp>
      <p:sp>
        <p:nvSpPr>
          <p:cNvPr id="10" name="Rounded Rectangle 9">
            <a:extLst>
              <a:ext uri="{FF2B5EF4-FFF2-40B4-BE49-F238E27FC236}">
                <a16:creationId xmlns:a16="http://schemas.microsoft.com/office/drawing/2014/main" id="{E44CC172-EA80-E776-4CBF-BEC34470CE8C}"/>
              </a:ext>
            </a:extLst>
          </p:cNvPr>
          <p:cNvSpPr/>
          <p:nvPr/>
        </p:nvSpPr>
        <p:spPr>
          <a:xfrm>
            <a:off x="7191632" y="6197600"/>
            <a:ext cx="4720968"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ndale Mono" panose="020B0509000000000004" pitchFamily="49" charset="0"/>
              </a:rPr>
              <a:t>mohy-eddine.mouaad@ensam-casa.ma</a:t>
            </a:r>
            <a:endParaRPr lang="fr-FR" dirty="0">
              <a:latin typeface="Andale Mono" panose="020B0509000000000004" pitchFamily="49" charset="0"/>
            </a:endParaRPr>
          </a:p>
        </p:txBody>
      </p:sp>
      <p:sp>
        <p:nvSpPr>
          <p:cNvPr id="18" name="Rounded Rectangle 17">
            <a:extLst>
              <a:ext uri="{FF2B5EF4-FFF2-40B4-BE49-F238E27FC236}">
                <a16:creationId xmlns:a16="http://schemas.microsoft.com/office/drawing/2014/main" id="{F5295FCC-12A8-6010-CDBB-CA9A70EC9E31}"/>
              </a:ext>
            </a:extLst>
          </p:cNvPr>
          <p:cNvSpPr/>
          <p:nvPr/>
        </p:nvSpPr>
        <p:spPr>
          <a:xfrm>
            <a:off x="254000" y="203200"/>
            <a:ext cx="1866556"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2024 - 2025</a:t>
            </a:r>
          </a:p>
        </p:txBody>
      </p:sp>
      <p:sp>
        <p:nvSpPr>
          <p:cNvPr id="19" name="Rounded Rectangle 18">
            <a:extLst>
              <a:ext uri="{FF2B5EF4-FFF2-40B4-BE49-F238E27FC236}">
                <a16:creationId xmlns:a16="http://schemas.microsoft.com/office/drawing/2014/main" id="{011BDE64-4958-D530-B435-EA36921A1CF6}"/>
              </a:ext>
            </a:extLst>
          </p:cNvPr>
          <p:cNvSpPr/>
          <p:nvPr/>
        </p:nvSpPr>
        <p:spPr>
          <a:xfrm>
            <a:off x="10046043" y="203200"/>
            <a:ext cx="1866557"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rPr>
              <a:t>IAGI - 1</a:t>
            </a:r>
          </a:p>
        </p:txBody>
      </p:sp>
      <p:sp>
        <p:nvSpPr>
          <p:cNvPr id="23" name="TextBox 22">
            <a:extLst>
              <a:ext uri="{FF2B5EF4-FFF2-40B4-BE49-F238E27FC236}">
                <a16:creationId xmlns:a16="http://schemas.microsoft.com/office/drawing/2014/main" id="{55569369-D1B8-0476-2E4D-645CF140CCAB}"/>
              </a:ext>
            </a:extLst>
          </p:cNvPr>
          <p:cNvSpPr txBox="1"/>
          <p:nvPr/>
        </p:nvSpPr>
        <p:spPr>
          <a:xfrm>
            <a:off x="5319271" y="-914116"/>
            <a:ext cx="1588241" cy="523220"/>
          </a:xfrm>
          <a:prstGeom prst="rect">
            <a:avLst/>
          </a:prstGeom>
          <a:noFill/>
        </p:spPr>
        <p:txBody>
          <a:bodyPr wrap="square" rtlCol="0">
            <a:spAutoFit/>
          </a:bodyPr>
          <a:lstStyle/>
          <a:p>
            <a:pPr algn="ctr"/>
            <a:r>
              <a:rPr lang="fr-FR" sz="2800" b="1" dirty="0">
                <a:solidFill>
                  <a:schemeClr val="bg1"/>
                </a:solidFill>
                <a:latin typeface="Al Nile" pitchFamily="2" charset="-78"/>
                <a:cs typeface="Al Nile" pitchFamily="2" charset="-78"/>
              </a:rPr>
              <a:t>Table de</a:t>
            </a:r>
          </a:p>
        </p:txBody>
      </p:sp>
      <p:sp>
        <p:nvSpPr>
          <p:cNvPr id="25" name="TextBox 24">
            <a:extLst>
              <a:ext uri="{FF2B5EF4-FFF2-40B4-BE49-F238E27FC236}">
                <a16:creationId xmlns:a16="http://schemas.microsoft.com/office/drawing/2014/main" id="{F1F597E0-F4A4-235C-EFE2-66341974F5AC}"/>
              </a:ext>
            </a:extLst>
          </p:cNvPr>
          <p:cNvSpPr txBox="1"/>
          <p:nvPr/>
        </p:nvSpPr>
        <p:spPr>
          <a:xfrm>
            <a:off x="5488301" y="-703440"/>
            <a:ext cx="1215397" cy="584775"/>
          </a:xfrm>
          <a:prstGeom prst="rect">
            <a:avLst/>
          </a:prstGeom>
          <a:noFill/>
        </p:spPr>
        <p:txBody>
          <a:bodyPr wrap="none" rtlCol="0">
            <a:spAutoFit/>
          </a:bodyPr>
          <a:lstStyle/>
          <a:p>
            <a:r>
              <a:rPr lang="fr-FR" sz="3200" b="1" dirty="0">
                <a:solidFill>
                  <a:schemeClr val="bg1"/>
                </a:solidFill>
                <a:latin typeface="SignPainter-HouseScript" panose="02000006070000020004" pitchFamily="2" charset="0"/>
              </a:rPr>
              <a:t>Contenu</a:t>
            </a:r>
            <a:endParaRPr lang="fr-FR" b="1" dirty="0">
              <a:solidFill>
                <a:schemeClr val="bg1"/>
              </a:solidFill>
              <a:latin typeface="SignPainter-HouseScript" panose="02000006070000020004" pitchFamily="2" charset="0"/>
            </a:endParaRPr>
          </a:p>
        </p:txBody>
      </p:sp>
      <p:sp>
        <p:nvSpPr>
          <p:cNvPr id="27" name="TextBox 26">
            <a:extLst>
              <a:ext uri="{FF2B5EF4-FFF2-40B4-BE49-F238E27FC236}">
                <a16:creationId xmlns:a16="http://schemas.microsoft.com/office/drawing/2014/main" id="{7AF0391B-70D6-8D02-3B42-56C245927903}"/>
              </a:ext>
            </a:extLst>
          </p:cNvPr>
          <p:cNvSpPr txBox="1"/>
          <p:nvPr/>
        </p:nvSpPr>
        <p:spPr>
          <a:xfrm>
            <a:off x="0" y="1885741"/>
            <a:ext cx="8152794" cy="1200329"/>
          </a:xfrm>
          <a:prstGeom prst="rect">
            <a:avLst/>
          </a:prstGeom>
          <a:noFill/>
        </p:spPr>
        <p:txBody>
          <a:bodyPr wrap="square" rtlCol="0">
            <a:spAutoFit/>
          </a:bodyPr>
          <a:lstStyle/>
          <a:p>
            <a:pPr algn="ctr"/>
            <a:r>
              <a:rPr lang="en-GB" sz="7200" b="1" dirty="0">
                <a:solidFill>
                  <a:schemeClr val="bg1"/>
                </a:solidFill>
                <a:latin typeface="Al Nile" pitchFamily="2" charset="-78"/>
                <a:cs typeface="Al Nile" pitchFamily="2" charset="-78"/>
              </a:rPr>
              <a:t>Cybersecurity</a:t>
            </a:r>
          </a:p>
        </p:txBody>
      </p:sp>
      <p:sp>
        <p:nvSpPr>
          <p:cNvPr id="29" name="TextBox 28">
            <a:extLst>
              <a:ext uri="{FF2B5EF4-FFF2-40B4-BE49-F238E27FC236}">
                <a16:creationId xmlns:a16="http://schemas.microsoft.com/office/drawing/2014/main" id="{D562B4A3-0FCC-759D-8CA6-DA0E2805621B}"/>
              </a:ext>
            </a:extLst>
          </p:cNvPr>
          <p:cNvSpPr txBox="1"/>
          <p:nvPr/>
        </p:nvSpPr>
        <p:spPr>
          <a:xfrm>
            <a:off x="1805053" y="2196242"/>
            <a:ext cx="4859538" cy="1569660"/>
          </a:xfrm>
          <a:prstGeom prst="rect">
            <a:avLst/>
          </a:prstGeom>
          <a:noFill/>
        </p:spPr>
        <p:txBody>
          <a:bodyPr wrap="square" rtlCol="0">
            <a:spAutoFit/>
          </a:bodyPr>
          <a:lstStyle/>
          <a:p>
            <a:r>
              <a:rPr lang="fr-FR" sz="9600" b="1" dirty="0">
                <a:solidFill>
                  <a:schemeClr val="bg1">
                    <a:lumMod val="75000"/>
                  </a:schemeClr>
                </a:solidFill>
                <a:latin typeface="SignPainter-HouseScript" panose="02000006070000020004" pitchFamily="2" charset="0"/>
              </a:rPr>
              <a:t>Introduction</a:t>
            </a:r>
            <a:endParaRPr lang="fr-FR" sz="6600" b="1" dirty="0">
              <a:solidFill>
                <a:schemeClr val="bg1">
                  <a:lumMod val="75000"/>
                </a:schemeClr>
              </a:solidFill>
              <a:latin typeface="SignPainter-HouseScript" panose="02000006070000020004" pitchFamily="2" charset="0"/>
            </a:endParaRPr>
          </a:p>
        </p:txBody>
      </p:sp>
    </p:spTree>
    <p:extLst>
      <p:ext uri="{BB962C8B-B14F-4D97-AF65-F5344CB8AC3E}">
        <p14:creationId xmlns:p14="http://schemas.microsoft.com/office/powerpoint/2010/main" val="21048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2" presetClass="entr" presetSubtype="4"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1000"/>
                                        <p:tgtEl>
                                          <p:spTgt spid="9"/>
                                        </p:tgtEl>
                                        <p:attrNameLst>
                                          <p:attrName>ppt_y</p:attrName>
                                        </p:attrNameLst>
                                      </p:cBhvr>
                                      <p:tavLst>
                                        <p:tav tm="0">
                                          <p:val>
                                            <p:strVal val="#ppt_y+#ppt_h*1.125000"/>
                                          </p:val>
                                        </p:tav>
                                        <p:tav tm="100000">
                                          <p:val>
                                            <p:strVal val="#ppt_y"/>
                                          </p:val>
                                        </p:tav>
                                      </p:tavLst>
                                    </p:anim>
                                    <p:animEffect transition="in" filter="wipe(up)">
                                      <p:cBhvr>
                                        <p:cTn id="56" dur="1000"/>
                                        <p:tgtEl>
                                          <p:spTgt spid="9"/>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000"/>
                                        <p:tgtEl>
                                          <p:spTgt spid="18"/>
                                        </p:tgtEl>
                                        <p:attrNameLst>
                                          <p:attrName>ppt_y</p:attrName>
                                        </p:attrNameLst>
                                      </p:cBhvr>
                                      <p:tavLst>
                                        <p:tav tm="0">
                                          <p:val>
                                            <p:strVal val="#ppt_y+#ppt_h*1.125000"/>
                                          </p:val>
                                        </p:tav>
                                        <p:tav tm="100000">
                                          <p:val>
                                            <p:strVal val="#ppt_y"/>
                                          </p:val>
                                        </p:tav>
                                      </p:tavLst>
                                    </p:anim>
                                    <p:animEffect transition="in" filter="wipe(up)">
                                      <p:cBhvr>
                                        <p:cTn id="60" dur="1000"/>
                                        <p:tgtEl>
                                          <p:spTgt spid="18"/>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1000"/>
                                        <p:tgtEl>
                                          <p:spTgt spid="19"/>
                                        </p:tgtEl>
                                        <p:attrNameLst>
                                          <p:attrName>ppt_y</p:attrName>
                                        </p:attrNameLst>
                                      </p:cBhvr>
                                      <p:tavLst>
                                        <p:tav tm="0">
                                          <p:val>
                                            <p:strVal val="#ppt_y+#ppt_h*1.125000"/>
                                          </p:val>
                                        </p:tav>
                                        <p:tav tm="100000">
                                          <p:val>
                                            <p:strVal val="#ppt_y"/>
                                          </p:val>
                                        </p:tav>
                                      </p:tavLst>
                                    </p:anim>
                                    <p:animEffect transition="in" filter="wipe(up)">
                                      <p:cBhvr>
                                        <p:cTn id="64" dur="1000"/>
                                        <p:tgtEl>
                                          <p:spTgt spid="19"/>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1000"/>
                                        <p:tgtEl>
                                          <p:spTgt spid="10"/>
                                        </p:tgtEl>
                                        <p:attrNameLst>
                                          <p:attrName>ppt_y</p:attrName>
                                        </p:attrNameLst>
                                      </p:cBhvr>
                                      <p:tavLst>
                                        <p:tav tm="0">
                                          <p:val>
                                            <p:strVal val="#ppt_y+#ppt_h*1.125000"/>
                                          </p:val>
                                        </p:tav>
                                        <p:tav tm="100000">
                                          <p:val>
                                            <p:strVal val="#ppt_y"/>
                                          </p:val>
                                        </p:tav>
                                      </p:tavLst>
                                    </p:anim>
                                    <p:animEffect transition="in" filter="wipe(up)">
                                      <p:cBhvr>
                                        <p:cTn id="68" dur="1000"/>
                                        <p:tgtEl>
                                          <p:spTgt spid="10"/>
                                        </p:tgtEl>
                                      </p:cBhvr>
                                    </p:animEffect>
                                  </p:childTnLst>
                                </p:cTn>
                              </p:par>
                              <p:par>
                                <p:cTn id="69" presetID="8" presetClass="emph" presetSubtype="0" accel="50000" decel="50000" fill="hold" grpId="0" nodeType="withEffect">
                                  <p:stCondLst>
                                    <p:cond delay="0"/>
                                  </p:stCondLst>
                                  <p:childTnLst>
                                    <p:animRot by="43200000">
                                      <p:cBhvr>
                                        <p:cTn id="70" dur="1000" fill="hold"/>
                                        <p:tgtEl>
                                          <p:spTgt spid="3"/>
                                        </p:tgtEl>
                                        <p:attrNameLst>
                                          <p:attrName>r</p:attrName>
                                        </p:attrNameLst>
                                      </p:cBhvr>
                                    </p:animRot>
                                  </p:childTnLst>
                                </p:cTn>
                              </p:par>
                              <p:par>
                                <p:cTn id="71" presetID="8" presetClass="emph" presetSubtype="0" accel="50000" decel="50000" fill="hold" grpId="0" nodeType="withEffect">
                                  <p:stCondLst>
                                    <p:cond delay="0"/>
                                  </p:stCondLst>
                                  <p:childTnLst>
                                    <p:animRot by="43200000">
                                      <p:cBhvr>
                                        <p:cTn id="72" dur="1000" fill="hold"/>
                                        <p:tgtEl>
                                          <p:spTgt spid="12"/>
                                        </p:tgtEl>
                                        <p:attrNameLst>
                                          <p:attrName>r</p:attrName>
                                        </p:attrNameLst>
                                      </p:cBhvr>
                                    </p:animRot>
                                  </p:childTnLst>
                                </p:cTn>
                              </p:par>
                              <p:par>
                                <p:cTn id="73" presetID="8" presetClass="emph" presetSubtype="0" accel="50000" decel="50000" fill="hold" grpId="0" nodeType="withEffect">
                                  <p:stCondLst>
                                    <p:cond delay="0"/>
                                  </p:stCondLst>
                                  <p:childTnLst>
                                    <p:animRot by="43200000">
                                      <p:cBhvr>
                                        <p:cTn id="74" dur="1000" fill="hold"/>
                                        <p:tgtEl>
                                          <p:spTgt spid="13"/>
                                        </p:tgtEl>
                                        <p:attrNameLst>
                                          <p:attrName>r</p:attrName>
                                        </p:attrNameLst>
                                      </p:cBhvr>
                                    </p:animRot>
                                  </p:childTnLst>
                                </p:cTn>
                              </p:par>
                              <p:par>
                                <p:cTn id="75" presetID="8" presetClass="emph" presetSubtype="0" accel="50000" decel="50000" fill="hold" grpId="0" nodeType="withEffect">
                                  <p:stCondLst>
                                    <p:cond delay="0"/>
                                  </p:stCondLst>
                                  <p:childTnLst>
                                    <p:animRot by="43200000">
                                      <p:cBhvr>
                                        <p:cTn id="76" dur="1000" fill="hold"/>
                                        <p:tgtEl>
                                          <p:spTgt spid="15"/>
                                        </p:tgtEl>
                                        <p:attrNameLst>
                                          <p:attrName>r</p:attrName>
                                        </p:attrNameLst>
                                      </p:cBhvr>
                                    </p:animRot>
                                  </p:childTnLst>
                                </p:cTn>
                              </p:par>
                              <p:par>
                                <p:cTn id="77" presetID="8" presetClass="emph" presetSubtype="0" accel="50000" decel="50000" fill="hold" grpId="0" nodeType="withEffect">
                                  <p:stCondLst>
                                    <p:cond delay="0"/>
                                  </p:stCondLst>
                                  <p:childTnLst>
                                    <p:animRot by="43200000">
                                      <p:cBhvr>
                                        <p:cTn id="78" dur="1000" fill="hold"/>
                                        <p:tgtEl>
                                          <p:spTgt spid="16"/>
                                        </p:tgtEl>
                                        <p:attrNameLst>
                                          <p:attrName>r</p:attrName>
                                        </p:attrNameLst>
                                      </p:cBhvr>
                                    </p:animRot>
                                  </p:childTnLst>
                                </p:cTn>
                              </p:par>
                              <p:par>
                                <p:cTn id="79" presetID="8" presetClass="emph" presetSubtype="0" accel="50000" decel="50000" fill="hold" grpId="0" nodeType="withEffect">
                                  <p:stCondLst>
                                    <p:cond delay="0"/>
                                  </p:stCondLst>
                                  <p:childTnLst>
                                    <p:animRot by="43200000">
                                      <p:cBhvr>
                                        <p:cTn id="80" dur="1000" fill="hold"/>
                                        <p:tgtEl>
                                          <p:spTgt spid="20"/>
                                        </p:tgtEl>
                                        <p:attrNameLst>
                                          <p:attrName>r</p:attrName>
                                        </p:attrNameLst>
                                      </p:cBhvr>
                                    </p:animRot>
                                  </p:childTnLst>
                                </p:cTn>
                              </p:par>
                              <p:par>
                                <p:cTn id="81" presetID="8" presetClass="emph" presetSubtype="0" accel="50000" decel="50000" fill="hold" grpId="0" nodeType="withEffect">
                                  <p:stCondLst>
                                    <p:cond delay="0"/>
                                  </p:stCondLst>
                                  <p:childTnLst>
                                    <p:animRot by="43200000">
                                      <p:cBhvr>
                                        <p:cTn id="82" dur="1000" fill="hold"/>
                                        <p:tgtEl>
                                          <p:spTgt spid="34"/>
                                        </p:tgtEl>
                                        <p:attrNameLst>
                                          <p:attrName>r</p:attrName>
                                        </p:attrNameLst>
                                      </p:cBhvr>
                                    </p:animRot>
                                  </p:childTnLst>
                                </p:cTn>
                              </p:par>
                              <p:par>
                                <p:cTn id="83" presetID="8" presetClass="emph" presetSubtype="0" accel="50000" decel="50000" fill="hold" nodeType="withEffect">
                                  <p:stCondLst>
                                    <p:cond delay="0"/>
                                  </p:stCondLst>
                                  <p:childTnLst>
                                    <p:animRot by="43200000">
                                      <p:cBhvr>
                                        <p:cTn id="84" dur="1000" fill="hold"/>
                                        <p:tgtEl>
                                          <p:spTgt spid="43"/>
                                        </p:tgtEl>
                                        <p:attrNameLst>
                                          <p:attrName>r</p:attrName>
                                        </p:attrNameLst>
                                      </p:cBhvr>
                                    </p:animRot>
                                  </p:childTnLst>
                                </p:cTn>
                              </p:par>
                              <p:par>
                                <p:cTn id="85" presetID="8" presetClass="emph" presetSubtype="0" accel="50000" decel="50000" fill="hold" nodeType="withEffect">
                                  <p:stCondLst>
                                    <p:cond delay="0"/>
                                  </p:stCondLst>
                                  <p:childTnLst>
                                    <p:animRot by="43200000">
                                      <p:cBhvr>
                                        <p:cTn id="86" dur="1000" fill="hold"/>
                                        <p:tgtEl>
                                          <p:spTgt spid="47"/>
                                        </p:tgtEl>
                                        <p:attrNameLst>
                                          <p:attrName>r</p:attrName>
                                        </p:attrNameLst>
                                      </p:cBhvr>
                                    </p:animRot>
                                  </p:childTnLst>
                                </p:cTn>
                              </p:par>
                              <p:par>
                                <p:cTn id="87" presetID="8" presetClass="emph" presetSubtype="0" accel="50000" decel="50000" fill="hold" nodeType="withEffect">
                                  <p:stCondLst>
                                    <p:cond delay="0"/>
                                  </p:stCondLst>
                                  <p:childTnLst>
                                    <p:animRot by="43200000">
                                      <p:cBhvr>
                                        <p:cTn id="88" dur="1000" fill="hold"/>
                                        <p:tgtEl>
                                          <p:spTgt spid="49"/>
                                        </p:tgtEl>
                                        <p:attrNameLst>
                                          <p:attrName>r</p:attrName>
                                        </p:attrNameLst>
                                      </p:cBhvr>
                                    </p:animRot>
                                  </p:childTnLst>
                                </p:cTn>
                              </p:par>
                              <p:par>
                                <p:cTn id="89" presetID="8" presetClass="emph" presetSubtype="0" accel="50000" decel="50000" fill="hold" nodeType="withEffect">
                                  <p:stCondLst>
                                    <p:cond delay="0"/>
                                  </p:stCondLst>
                                  <p:childTnLst>
                                    <p:animRot by="43200000">
                                      <p:cBhvr>
                                        <p:cTn id="90" dur="1000" fill="hold"/>
                                        <p:tgtEl>
                                          <p:spTgt spid="53"/>
                                        </p:tgtEl>
                                        <p:attrNameLst>
                                          <p:attrName>r</p:attrName>
                                        </p:attrNameLst>
                                      </p:cBhvr>
                                    </p:animRot>
                                  </p:childTnLst>
                                </p:cTn>
                              </p:par>
                              <p:par>
                                <p:cTn id="91" presetID="8" presetClass="emph" presetSubtype="0" accel="50000" decel="50000" fill="hold" grpId="0" nodeType="withEffect">
                                  <p:stCondLst>
                                    <p:cond delay="0"/>
                                  </p:stCondLst>
                                  <p:childTnLst>
                                    <p:animRot by="43200000">
                                      <p:cBhvr>
                                        <p:cTn id="92" dur="1000" fill="hold"/>
                                        <p:tgtEl>
                                          <p:spTgt spid="14"/>
                                        </p:tgtEl>
                                        <p:attrNameLst>
                                          <p:attrName>r</p:attrName>
                                        </p:attrNameLst>
                                      </p:cBhvr>
                                    </p:animRot>
                                  </p:childTnLst>
                                </p:cTn>
                              </p:par>
                              <p:par>
                                <p:cTn id="93" presetID="8" presetClass="emph" presetSubtype="0" accel="50000" decel="50000" fill="hold" grpId="0" nodeType="withEffect">
                                  <p:stCondLst>
                                    <p:cond delay="0"/>
                                  </p:stCondLst>
                                  <p:childTnLst>
                                    <p:animRot by="43200000">
                                      <p:cBhvr>
                                        <p:cTn id="94" dur="1000" fill="hold"/>
                                        <p:tgtEl>
                                          <p:spTgt spid="17"/>
                                        </p:tgtEl>
                                        <p:attrNameLst>
                                          <p:attrName>r</p:attrName>
                                        </p:attrNameLst>
                                      </p:cBhvr>
                                    </p:animRot>
                                  </p:childTnLst>
                                </p:cTn>
                              </p:par>
                              <p:par>
                                <p:cTn id="95" presetID="8" presetClass="emph" presetSubtype="0" accel="50000" decel="50000" fill="hold" grpId="0" nodeType="withEffect">
                                  <p:stCondLst>
                                    <p:cond delay="0"/>
                                  </p:stCondLst>
                                  <p:childTnLst>
                                    <p:animRot by="43200000">
                                      <p:cBhvr>
                                        <p:cTn id="96" dur="1000" fill="hold"/>
                                        <p:tgtEl>
                                          <p:spTgt spid="33"/>
                                        </p:tgtEl>
                                        <p:attrNameLst>
                                          <p:attrName>r</p:attrName>
                                        </p:attrNameLst>
                                      </p:cBhvr>
                                    </p:animRot>
                                  </p:childTnLst>
                                </p:cTn>
                              </p:par>
                              <p:par>
                                <p:cTn id="97" presetID="8" presetClass="emph" presetSubtype="0" accel="50000" decel="50000" fill="hold" nodeType="withEffect">
                                  <p:stCondLst>
                                    <p:cond delay="0"/>
                                  </p:stCondLst>
                                  <p:childTnLst>
                                    <p:animRot by="43200000">
                                      <p:cBhvr>
                                        <p:cTn id="98" dur="1000" fill="hold"/>
                                        <p:tgtEl>
                                          <p:spTgt spid="45"/>
                                        </p:tgtEl>
                                        <p:attrNameLst>
                                          <p:attrName>r</p:attrName>
                                        </p:attrNameLst>
                                      </p:cBhvr>
                                    </p:animRot>
                                  </p:childTnLst>
                                </p:cTn>
                              </p:par>
                              <p:par>
                                <p:cTn id="99" presetID="8" presetClass="emph" presetSubtype="0" accel="50000" decel="50000" fill="hold" nodeType="withEffect">
                                  <p:stCondLst>
                                    <p:cond delay="0"/>
                                  </p:stCondLst>
                                  <p:childTnLst>
                                    <p:animRot by="43200000">
                                      <p:cBhvr>
                                        <p:cTn id="100" dur="1000" fill="hold"/>
                                        <p:tgtEl>
                                          <p:spTgt spid="51"/>
                                        </p:tgtEl>
                                        <p:attrNameLst>
                                          <p:attrName>r</p:attrName>
                                        </p:attrNameLst>
                                      </p:cBhvr>
                                    </p:animRot>
                                  </p:childTnLst>
                                </p:cTn>
                              </p:par>
                              <p:par>
                                <p:cTn id="101" presetID="8" presetClass="emph" presetSubtype="0" accel="50000" decel="50000" fill="hold" nodeType="withEffect">
                                  <p:stCondLst>
                                    <p:cond delay="0"/>
                                  </p:stCondLst>
                                  <p:childTnLst>
                                    <p:animRot by="43200000">
                                      <p:cBhvr>
                                        <p:cTn id="102" dur="1000" fill="hold"/>
                                        <p:tgtEl>
                                          <p:spTgt spid="55"/>
                                        </p:tgtEl>
                                        <p:attrNameLst>
                                          <p:attrName>r</p:attrName>
                                        </p:attrNameLst>
                                      </p:cBhvr>
                                    </p:animRot>
                                  </p:childTnLst>
                                </p:cTn>
                              </p:par>
                              <p:par>
                                <p:cTn id="103" presetID="12" presetClass="entr" presetSubtype="4"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1000"/>
                                        <p:tgtEl>
                                          <p:spTgt spid="27"/>
                                        </p:tgtEl>
                                        <p:attrNameLst>
                                          <p:attrName>ppt_y</p:attrName>
                                        </p:attrNameLst>
                                      </p:cBhvr>
                                      <p:tavLst>
                                        <p:tav tm="0">
                                          <p:val>
                                            <p:strVal val="#ppt_y+#ppt_h*1.125000"/>
                                          </p:val>
                                        </p:tav>
                                        <p:tav tm="100000">
                                          <p:val>
                                            <p:strVal val="#ppt_y"/>
                                          </p:val>
                                        </p:tav>
                                      </p:tavLst>
                                    </p:anim>
                                    <p:animEffect transition="in" filter="wipe(up)">
                                      <p:cBhvr>
                                        <p:cTn id="106" dur="1000"/>
                                        <p:tgtEl>
                                          <p:spTgt spid="27"/>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1000"/>
                                        <p:tgtEl>
                                          <p:spTgt spid="29"/>
                                        </p:tgtEl>
                                        <p:attrNameLst>
                                          <p:attrName>ppt_y</p:attrName>
                                        </p:attrNameLst>
                                      </p:cBhvr>
                                      <p:tavLst>
                                        <p:tav tm="0">
                                          <p:val>
                                            <p:strVal val="#ppt_y+#ppt_h*1.125000"/>
                                          </p:val>
                                        </p:tav>
                                        <p:tav tm="100000">
                                          <p:val>
                                            <p:strVal val="#ppt_y"/>
                                          </p:val>
                                        </p:tav>
                                      </p:tavLst>
                                    </p:anim>
                                    <p:animEffect transition="in" filter="wipe(up)">
                                      <p:cBhvr>
                                        <p:cTn id="1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8" grpId="0" animBg="1"/>
      <p:bldP spid="7" grpId="0" animBg="1"/>
      <p:bldP spid="6" grpId="0" animBg="1"/>
      <p:bldP spid="5" grpId="0" animBg="1"/>
      <p:bldP spid="4" grpId="0" animBg="1"/>
      <p:bldP spid="3" grpId="0" animBg="1"/>
      <p:bldP spid="3"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33" grpId="0" animBg="1"/>
      <p:bldP spid="33" grpId="1" animBg="1"/>
      <p:bldP spid="34" grpId="0" animBg="1"/>
      <p:bldP spid="34" grpId="1" animBg="1"/>
      <p:bldP spid="20" grpId="0" animBg="1"/>
      <p:bldP spid="20" grpId="1" animBg="1"/>
      <p:bldP spid="9" grpId="0" animBg="1"/>
      <p:bldP spid="10" grpId="0" animBg="1"/>
      <p:bldP spid="18" grpId="0" animBg="1"/>
      <p:bldP spid="19" grpId="0" animBg="1"/>
      <p:bldP spid="2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B78E-FA7D-E3E8-1DB1-A32CB10C4A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2D5BC5-94CA-3B7A-2C63-D7F8BBFE61C7}"/>
              </a:ext>
            </a:extLst>
          </p:cNvPr>
          <p:cNvSpPr txBox="1"/>
          <p:nvPr/>
        </p:nvSpPr>
        <p:spPr>
          <a:xfrm>
            <a:off x="310208" y="430636"/>
            <a:ext cx="2831224" cy="338554"/>
          </a:xfrm>
          <a:prstGeom prst="rect">
            <a:avLst/>
          </a:prstGeom>
          <a:noFill/>
        </p:spPr>
        <p:txBody>
          <a:bodyPr wrap="none" rtlCol="0">
            <a:spAutoFit/>
          </a:bodyPr>
          <a:lstStyle/>
          <a:p>
            <a:r>
              <a:rPr lang="en-GB" sz="1600" i="0" dirty="0">
                <a:solidFill>
                  <a:srgbClr val="FFFFFF"/>
                </a:solidFill>
                <a:effectLst/>
                <a:latin typeface="Andale Mono" panose="020B0509000000000004" pitchFamily="49" charset="0"/>
              </a:rPr>
              <a:t>What </a:t>
            </a:r>
            <a:r>
              <a:rPr lang="en-GB" sz="1600" i="0" dirty="0" err="1">
                <a:solidFill>
                  <a:srgbClr val="FFFFFF"/>
                </a:solidFill>
                <a:effectLst/>
                <a:latin typeface="Andale Mono" panose="020B0509000000000004" pitchFamily="49" charset="0"/>
              </a:rPr>
              <a:t>Color</a:t>
            </a:r>
            <a:r>
              <a:rPr lang="en-GB" sz="1600" i="0" dirty="0">
                <a:solidFill>
                  <a:srgbClr val="FFFFFF"/>
                </a:solidFill>
                <a:effectLst/>
                <a:latin typeface="Andale Mono" panose="020B0509000000000004" pitchFamily="49" charset="0"/>
              </a:rPr>
              <a:t> Is My Hat?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2DF94473-5076-057E-B640-CD9DD0D151A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AE08FF0-69BE-579C-57AA-26065E8770B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F73E781-21F6-7B5F-2E3A-468F5324150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A4D4B6A5-DEF5-04AE-D3AA-252C263310B9}"/>
              </a:ext>
            </a:extLst>
          </p:cNvPr>
          <p:cNvSpPr txBox="1"/>
          <p:nvPr/>
        </p:nvSpPr>
        <p:spPr>
          <a:xfrm>
            <a:off x="410817"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BEA8F6CF-63BC-0B76-E2BB-37E607362EE0}"/>
              </a:ext>
            </a:extLst>
          </p:cNvPr>
          <p:cNvSpPr txBox="1"/>
          <p:nvPr/>
        </p:nvSpPr>
        <p:spPr>
          <a:xfrm>
            <a:off x="914400" y="2677650"/>
            <a:ext cx="6615289" cy="1015663"/>
          </a:xfrm>
          <a:prstGeom prst="rect">
            <a:avLst/>
          </a:prstGeom>
          <a:noFill/>
        </p:spPr>
        <p:txBody>
          <a:bodyPr wrap="square" rtlCol="0">
            <a:spAutoFit/>
          </a:bodyPr>
          <a:lstStyle/>
          <a:p>
            <a:pPr algn="just"/>
            <a:r>
              <a:rPr lang="en-GB" sz="2000" b="0" i="0" dirty="0">
                <a:solidFill>
                  <a:srgbClr val="FFFFFF"/>
                </a:solidFill>
                <a:effectLst/>
                <a:latin typeface="CiscoSansTT"/>
              </a:rPr>
              <a:t>After hacking into ATM systems remotely using a laptop, this attacker worked with the ATM manufacturers to resolve the identified security vulnerabilities.</a:t>
            </a:r>
            <a:endParaRPr lang="fr-FR" sz="2000" dirty="0"/>
          </a:p>
        </p:txBody>
      </p:sp>
      <p:sp>
        <p:nvSpPr>
          <p:cNvPr id="6" name="TextBox 5">
            <a:extLst>
              <a:ext uri="{FF2B5EF4-FFF2-40B4-BE49-F238E27FC236}">
                <a16:creationId xmlns:a16="http://schemas.microsoft.com/office/drawing/2014/main" id="{1A2B97C5-C233-E7A0-24F0-194465ADCE51}"/>
              </a:ext>
            </a:extLst>
          </p:cNvPr>
          <p:cNvSpPr txBox="1"/>
          <p:nvPr/>
        </p:nvSpPr>
        <p:spPr>
          <a:xfrm>
            <a:off x="5243201"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Hat</a:t>
            </a:r>
          </a:p>
        </p:txBody>
      </p:sp>
      <p:sp>
        <p:nvSpPr>
          <p:cNvPr id="5" name="TextBox 4">
            <a:extLst>
              <a:ext uri="{FF2B5EF4-FFF2-40B4-BE49-F238E27FC236}">
                <a16:creationId xmlns:a16="http://schemas.microsoft.com/office/drawing/2014/main" id="{9F8B606C-7851-3D20-1E92-AB0EE5B0470B}"/>
              </a:ext>
            </a:extLst>
          </p:cNvPr>
          <p:cNvSpPr txBox="1"/>
          <p:nvPr/>
        </p:nvSpPr>
        <p:spPr>
          <a:xfrm>
            <a:off x="13870014" y="1353885"/>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FBC8C163-8E5E-12CF-A9BE-410032A466B5}"/>
              </a:ext>
            </a:extLst>
          </p:cNvPr>
          <p:cNvPicPr>
            <a:picLocks noChangeAspect="1"/>
          </p:cNvPicPr>
          <p:nvPr/>
        </p:nvPicPr>
        <p:blipFill>
          <a:blip r:embed="rId2"/>
          <a:srcRect l="68271" t="6659" r="5136" b="15577"/>
          <a:stretch/>
        </p:blipFill>
        <p:spPr>
          <a:xfrm>
            <a:off x="13870014" y="3564963"/>
            <a:ext cx="3123341" cy="3121796"/>
          </a:xfrm>
          <a:prstGeom prst="rect">
            <a:avLst/>
          </a:prstGeom>
        </p:spPr>
      </p:pic>
      <p:sp>
        <p:nvSpPr>
          <p:cNvPr id="8" name="TextBox 7">
            <a:extLst>
              <a:ext uri="{FF2B5EF4-FFF2-40B4-BE49-F238E27FC236}">
                <a16:creationId xmlns:a16="http://schemas.microsoft.com/office/drawing/2014/main" id="{25102879-11FF-4116-EFAA-8252EAB922B1}"/>
              </a:ext>
            </a:extLst>
          </p:cNvPr>
          <p:cNvSpPr txBox="1"/>
          <p:nvPr/>
        </p:nvSpPr>
        <p:spPr>
          <a:xfrm>
            <a:off x="17348229" y="3108574"/>
            <a:ext cx="7902221" cy="3708708"/>
          </a:xfrm>
          <a:prstGeom prst="rect">
            <a:avLst/>
          </a:prstGeom>
          <a:noFill/>
        </p:spPr>
        <p:txBody>
          <a:bodyPr wrap="square" rtlCol="0">
            <a:spAutoFit/>
          </a:bodyPr>
          <a:lstStyle/>
          <a:p>
            <a:pPr algn="just"/>
            <a:r>
              <a:rPr lang="en-GB" sz="2000" b="1" i="1" dirty="0">
                <a:solidFill>
                  <a:schemeClr val="bg1"/>
                </a:solidFill>
              </a:rPr>
              <a:t>Organized hackers</a:t>
            </a:r>
          </a:p>
          <a:p>
            <a:pPr algn="just">
              <a:spcBef>
                <a:spcPts val="600"/>
              </a:spcBef>
            </a:pPr>
            <a:r>
              <a:rPr lang="en-GB" sz="2000" dirty="0">
                <a:solidFill>
                  <a:schemeClr val="bg1"/>
                </a:solidFill>
              </a:rPr>
              <a:t>These attackers include organizations of cyber criminals, hacktivists, terrorists and state-sponsored hackers. They are usually highly sophisticated and organized, and may even provide cybercrime as a service to other criminals.</a:t>
            </a:r>
          </a:p>
          <a:p>
            <a:pPr algn="just">
              <a:spcBef>
                <a:spcPts val="600"/>
              </a:spcBef>
            </a:pPr>
            <a:r>
              <a:rPr lang="en-GB" sz="2000" b="1" dirty="0">
                <a:solidFill>
                  <a:schemeClr val="bg1"/>
                </a:solidFill>
              </a:rPr>
              <a:t>Hacktivists</a:t>
            </a:r>
            <a:r>
              <a:rPr lang="en-GB" sz="2000" dirty="0">
                <a:solidFill>
                  <a:schemeClr val="bg1"/>
                </a:solidFill>
              </a:rPr>
              <a:t> make political statements to create awareness about issues that are important to them.</a:t>
            </a:r>
          </a:p>
          <a:p>
            <a:pPr algn="just">
              <a:spcBef>
                <a:spcPts val="600"/>
              </a:spcBef>
            </a:pPr>
            <a:r>
              <a:rPr lang="en-GB" sz="2000" b="1" dirty="0">
                <a:solidFill>
                  <a:schemeClr val="bg1"/>
                </a:solidFill>
              </a:rPr>
              <a:t>State-sponsored attackers </a:t>
            </a:r>
            <a:r>
              <a:rPr lang="en-GB" sz="2000" dirty="0">
                <a:solidFill>
                  <a:schemeClr val="bg1"/>
                </a:solidFill>
              </a:rPr>
              <a:t>gather intelligence or commit sabotage on behalf of their government. They are usually highly trained and well-funded and their attacks are focused on specific goals that are beneficial to their government.</a:t>
            </a:r>
          </a:p>
        </p:txBody>
      </p:sp>
    </p:spTree>
    <p:extLst>
      <p:ext uri="{BB962C8B-B14F-4D97-AF65-F5344CB8AC3E}">
        <p14:creationId xmlns:p14="http://schemas.microsoft.com/office/powerpoint/2010/main" val="2118917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5002-758D-9E2A-1C7C-6E94CA556C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0507B3-C132-2850-7C6E-A307BB8484C3}"/>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C9552A2-4487-24BA-DB7F-901BD0CA6E9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25330A9-8F28-19F3-2135-E322D1D98E5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658299A-C7D4-D9D9-B979-A4D97CE994BE}"/>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7368C1AB-0975-F119-F00D-4EBC2AAE3142}"/>
              </a:ext>
            </a:extLst>
          </p:cNvPr>
          <p:cNvSpPr txBox="1"/>
          <p:nvPr/>
        </p:nvSpPr>
        <p:spPr>
          <a:xfrm>
            <a:off x="1099930" y="1877224"/>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F37B2B04-2DD3-AA0F-A637-CC1EBF74CF5D}"/>
              </a:ext>
            </a:extLst>
          </p:cNvPr>
          <p:cNvSpPr txBox="1"/>
          <p:nvPr/>
        </p:nvSpPr>
        <p:spPr>
          <a:xfrm>
            <a:off x="4187687" y="4118766"/>
            <a:ext cx="6904382" cy="1323439"/>
          </a:xfrm>
          <a:prstGeom prst="rect">
            <a:avLst/>
          </a:prstGeom>
          <a:noFill/>
        </p:spPr>
        <p:txBody>
          <a:bodyPr wrap="square" rtlCol="0">
            <a:spAutoFit/>
          </a:bodyPr>
          <a:lstStyle/>
          <a:p>
            <a:pPr algn="just"/>
            <a:r>
              <a:rPr lang="en-GB" sz="2000" b="0" i="0" dirty="0">
                <a:solidFill>
                  <a:srgbClr val="FFFFFF"/>
                </a:solidFill>
                <a:effectLst/>
                <a:latin typeface="Open Sans" panose="020B0606030504020204" pitchFamily="34" charset="0"/>
              </a:rPr>
              <a:t>Once verified, the ledger is updated and electronically copied and disseminated worldwide to anyone belonging to the blockchain network, effectively completing a transaction.</a:t>
            </a:r>
            <a:endParaRPr lang="en-GB" sz="2000" b="0" i="0" dirty="0">
              <a:solidFill>
                <a:srgbClr val="FFFFFF"/>
              </a:solidFill>
              <a:effectLst/>
            </a:endParaRPr>
          </a:p>
        </p:txBody>
      </p:sp>
      <p:pic>
        <p:nvPicPr>
          <p:cNvPr id="6" name="Graphic 5">
            <a:extLst>
              <a:ext uri="{FF2B5EF4-FFF2-40B4-BE49-F238E27FC236}">
                <a16:creationId xmlns:a16="http://schemas.microsoft.com/office/drawing/2014/main" id="{244AA94B-4AB4-179F-4EF5-5819A1186C68}"/>
              </a:ext>
            </a:extLst>
          </p:cNvPr>
          <p:cNvPicPr>
            <a:picLocks noChangeAspect="1"/>
          </p:cNvPicPr>
          <p:nvPr/>
        </p:nvPicPr>
        <p:blipFill>
          <a:blip r:embed="rId2">
            <a:extLst>
              <a:ext uri="{96DAC541-7B7A-43D3-8B79-37D633B846F1}">
                <asvg:svgBlip xmlns:asvg="http://schemas.microsoft.com/office/drawing/2016/SVG/main" r:embed="rId3"/>
              </a:ext>
            </a:extLst>
          </a:blip>
          <a:srcRect l="30494" t="7216" r="32273" b="7153"/>
          <a:stretch/>
        </p:blipFill>
        <p:spPr>
          <a:xfrm>
            <a:off x="1099930" y="3577615"/>
            <a:ext cx="1338943" cy="2405742"/>
          </a:xfrm>
          <a:prstGeom prst="rect">
            <a:avLst/>
          </a:prstGeom>
        </p:spPr>
      </p:pic>
    </p:spTree>
    <p:extLst>
      <p:ext uri="{BB962C8B-B14F-4D97-AF65-F5344CB8AC3E}">
        <p14:creationId xmlns:p14="http://schemas.microsoft.com/office/powerpoint/2010/main" val="3153087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E38FD-1F50-CDE6-7C66-DA579909B03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CF45B6-AD89-9D49-7C72-DC1A3C9DBCD1}"/>
              </a:ext>
            </a:extLst>
          </p:cNvPr>
          <p:cNvSpPr txBox="1"/>
          <p:nvPr/>
        </p:nvSpPr>
        <p:spPr>
          <a:xfrm>
            <a:off x="310208" y="430636"/>
            <a:ext cx="1789272"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Cryptojacking</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25FF2583-CAA4-3AC3-EDC6-EA2AFF61FAF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86FAB65-32CD-BA5B-2B95-FAE406CF518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0FE9217-D0D4-A8CE-51EF-1159F23EB9E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A73EC6A-6B09-D31D-BA7F-D53A6FD59F27}"/>
              </a:ext>
            </a:extLst>
          </p:cNvPr>
          <p:cNvSpPr txBox="1"/>
          <p:nvPr/>
        </p:nvSpPr>
        <p:spPr>
          <a:xfrm>
            <a:off x="1099930" y="1877224"/>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D020DD90-A8E5-152C-930C-E240E13D11FD}"/>
              </a:ext>
            </a:extLst>
          </p:cNvPr>
          <p:cNvSpPr txBox="1"/>
          <p:nvPr/>
        </p:nvSpPr>
        <p:spPr>
          <a:xfrm>
            <a:off x="4916557" y="3521230"/>
            <a:ext cx="6904382" cy="1938992"/>
          </a:xfrm>
          <a:prstGeom prst="rect">
            <a:avLst/>
          </a:prstGeom>
          <a:noFill/>
        </p:spPr>
        <p:txBody>
          <a:bodyPr wrap="square" rtlCol="0">
            <a:spAutoFit/>
          </a:bodyPr>
          <a:lstStyle/>
          <a:p>
            <a:pPr algn="just"/>
            <a:r>
              <a:rPr lang="en-GB" sz="2000" b="0" i="0" dirty="0">
                <a:solidFill>
                  <a:srgbClr val="FFFFFF"/>
                </a:solidFill>
                <a:effectLst/>
              </a:rPr>
              <a:t>Cryptojacking is an emerging threat that hides on a user’s computer, mobile phone, tablet, laptop or server, using that machine’s resources to 'mine’ cryptocurrencies without the user's consent or knowledge.</a:t>
            </a:r>
          </a:p>
          <a:p>
            <a:pPr algn="just"/>
            <a:r>
              <a:rPr lang="en-GB" sz="2000" b="0" i="0" dirty="0">
                <a:solidFill>
                  <a:srgbClr val="FFFFFF"/>
                </a:solidFill>
                <a:effectLst/>
              </a:rPr>
              <a:t>Many victims of cryptojacking didn’t even know they’d been hacked until it was too late!</a:t>
            </a:r>
          </a:p>
        </p:txBody>
      </p:sp>
      <p:pic>
        <p:nvPicPr>
          <p:cNvPr id="41986" name="Picture 2" descr="A moving image of money falling out of a smartphone screen into a pair of hands">
            <a:extLst>
              <a:ext uri="{FF2B5EF4-FFF2-40B4-BE49-F238E27FC236}">
                <a16:creationId xmlns:a16="http://schemas.microsoft.com/office/drawing/2014/main" id="{03935715-C1D5-9778-5669-5B3A8E89F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16" y="2889237"/>
            <a:ext cx="4099812" cy="320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753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ADC5E-DD63-D643-0DF4-AAD02FD614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716E46-1133-4426-2E85-6190717E7476}"/>
              </a:ext>
            </a:extLst>
          </p:cNvPr>
          <p:cNvSpPr txBox="1"/>
          <p:nvPr/>
        </p:nvSpPr>
        <p:spPr>
          <a:xfrm>
            <a:off x="310208" y="430636"/>
            <a:ext cx="67839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Quiz</a:t>
            </a:r>
          </a:p>
        </p:txBody>
      </p:sp>
      <p:cxnSp>
        <p:nvCxnSpPr>
          <p:cNvPr id="4" name="Straight Connector 3">
            <a:extLst>
              <a:ext uri="{FF2B5EF4-FFF2-40B4-BE49-F238E27FC236}">
                <a16:creationId xmlns:a16="http://schemas.microsoft.com/office/drawing/2014/main" id="{1F51B621-3360-C410-12EB-DFBCD9DEE43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F152EF5-C10A-8D91-907B-81A5DD2B38F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B2EFF6C-2AF3-179B-57EC-120C97F0157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3F064FB-D451-414B-64A2-C0900FDD3490}"/>
              </a:ext>
            </a:extLst>
          </p:cNvPr>
          <p:cNvSpPr txBox="1"/>
          <p:nvPr/>
        </p:nvSpPr>
        <p:spPr>
          <a:xfrm>
            <a:off x="1099930" y="-1127231"/>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5C6CB7E2-2BEF-431B-0719-75EB7EB6C58B}"/>
              </a:ext>
            </a:extLst>
          </p:cNvPr>
          <p:cNvSpPr txBox="1"/>
          <p:nvPr/>
        </p:nvSpPr>
        <p:spPr>
          <a:xfrm>
            <a:off x="13472719" y="3521230"/>
            <a:ext cx="6904382" cy="1938992"/>
          </a:xfrm>
          <a:prstGeom prst="rect">
            <a:avLst/>
          </a:prstGeom>
          <a:noFill/>
        </p:spPr>
        <p:txBody>
          <a:bodyPr wrap="square" rtlCol="0">
            <a:spAutoFit/>
          </a:bodyPr>
          <a:lstStyle/>
          <a:p>
            <a:pPr algn="just"/>
            <a:r>
              <a:rPr lang="en-GB" sz="2000" b="0" i="0" dirty="0">
                <a:solidFill>
                  <a:srgbClr val="FFFFFF"/>
                </a:solidFill>
                <a:effectLst/>
              </a:rPr>
              <a:t>Cryptojacking is an emerging threat that hides on a user’s computer, mobile phone, tablet, laptop or server, using that machine’s resources to 'mine’ cryptocurrencies without the user's consent or knowledge.</a:t>
            </a:r>
          </a:p>
          <a:p>
            <a:pPr algn="just"/>
            <a:r>
              <a:rPr lang="en-GB" sz="2000" b="0" i="0" dirty="0">
                <a:solidFill>
                  <a:srgbClr val="FFFFFF"/>
                </a:solidFill>
                <a:effectLst/>
              </a:rPr>
              <a:t>Many victims of cryptojacking didn’t even know they’d been hacked until it was too late!</a:t>
            </a:r>
          </a:p>
        </p:txBody>
      </p:sp>
      <p:pic>
        <p:nvPicPr>
          <p:cNvPr id="41986" name="Picture 2" descr="A moving image of money falling out of a smartphone screen into a pair of hands">
            <a:extLst>
              <a:ext uri="{FF2B5EF4-FFF2-40B4-BE49-F238E27FC236}">
                <a16:creationId xmlns:a16="http://schemas.microsoft.com/office/drawing/2014/main" id="{FEBF5246-57E6-7877-5E6D-DFB6D5677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007" y="2889237"/>
            <a:ext cx="4099812" cy="32029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3CF36-3678-3ACD-EF9F-6CEC162DF1F4}"/>
              </a:ext>
            </a:extLst>
          </p:cNvPr>
          <p:cNvPicPr>
            <a:picLocks noChangeAspect="1"/>
          </p:cNvPicPr>
          <p:nvPr/>
        </p:nvPicPr>
        <p:blipFill>
          <a:blip r:embed="rId3"/>
          <a:stretch>
            <a:fillRect/>
          </a:stretch>
        </p:blipFill>
        <p:spPr>
          <a:xfrm>
            <a:off x="3200399" y="1232096"/>
            <a:ext cx="5791200" cy="5625904"/>
          </a:xfrm>
          <a:prstGeom prst="rect">
            <a:avLst/>
          </a:prstGeom>
        </p:spPr>
      </p:pic>
    </p:spTree>
    <p:extLst>
      <p:ext uri="{BB962C8B-B14F-4D97-AF65-F5344CB8AC3E}">
        <p14:creationId xmlns:p14="http://schemas.microsoft.com/office/powerpoint/2010/main" val="2263443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5CC4-6C50-6265-93F9-F760AFCA6B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A5EDD1-9792-751B-90A7-CCA23A7C2236}"/>
              </a:ext>
            </a:extLst>
          </p:cNvPr>
          <p:cNvSpPr txBox="1"/>
          <p:nvPr/>
        </p:nvSpPr>
        <p:spPr>
          <a:xfrm>
            <a:off x="119269" y="764773"/>
            <a:ext cx="11993217" cy="5401479"/>
          </a:xfrm>
          <a:prstGeom prst="rect">
            <a:avLst/>
          </a:prstGeom>
          <a:noFill/>
        </p:spPr>
        <p:txBody>
          <a:bodyPr wrap="square" rtlCol="0">
            <a:spAutoFit/>
          </a:bodyPr>
          <a:lstStyle/>
          <a:p>
            <a:pPr algn="ctr"/>
            <a:r>
              <a:rPr lang="en-GB" sz="11500" b="1" dirty="0">
                <a:solidFill>
                  <a:schemeClr val="bg1"/>
                </a:solidFill>
                <a:latin typeface="Andale Mono" panose="020B0509000000000004" pitchFamily="49" charset="0"/>
              </a:rPr>
              <a:t>Protecting Your Devices and Network</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8B524EB8-47A3-D649-5D11-50944DC2A274}"/>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4912E6D0-C49E-493B-83D0-686A92C6F15B}"/>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28F56FC6-B320-BA6A-835B-991D134B3F33}"/>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CD783A62-ADAB-CF6A-BD38-EE31321032D4}"/>
              </a:ext>
            </a:extLst>
          </p:cNvPr>
          <p:cNvSpPr txBox="1"/>
          <p:nvPr/>
        </p:nvSpPr>
        <p:spPr>
          <a:xfrm>
            <a:off x="1885294" y="8110759"/>
            <a:ext cx="8421410" cy="1200329"/>
          </a:xfrm>
          <a:prstGeom prst="rect">
            <a:avLst/>
          </a:prstGeom>
          <a:noFill/>
        </p:spPr>
        <p:txBody>
          <a:bodyPr wrap="square" rtlCol="0">
            <a:spAutoFit/>
          </a:bodyPr>
          <a:lstStyle/>
          <a:p>
            <a:pPr algn="just"/>
            <a:r>
              <a:rPr lang="en-GB" sz="18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Tree>
    <p:extLst>
      <p:ext uri="{BB962C8B-B14F-4D97-AF65-F5344CB8AC3E}">
        <p14:creationId xmlns:p14="http://schemas.microsoft.com/office/powerpoint/2010/main" val="28134582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9D61E-6A57-4B0F-C510-7B37D1D0D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796E16-2B65-699E-4DB1-B4EE492D3460}"/>
              </a:ext>
            </a:extLst>
          </p:cNvPr>
          <p:cNvSpPr txBox="1"/>
          <p:nvPr/>
        </p:nvSpPr>
        <p:spPr>
          <a:xfrm>
            <a:off x="310208" y="430636"/>
            <a:ext cx="4504759"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r>
              <a:rPr lang="fr-FR" sz="1600" dirty="0">
                <a:solidFill>
                  <a:schemeClr val="bg1"/>
                </a:solidFill>
                <a:latin typeface="Andale Mono" panose="020B0509000000000004" pitchFamily="49" charset="0"/>
              </a:rPr>
              <a:t> and Network</a:t>
            </a:r>
          </a:p>
        </p:txBody>
      </p:sp>
      <p:cxnSp>
        <p:nvCxnSpPr>
          <p:cNvPr id="4" name="Straight Connector 3">
            <a:extLst>
              <a:ext uri="{FF2B5EF4-FFF2-40B4-BE49-F238E27FC236}">
                <a16:creationId xmlns:a16="http://schemas.microsoft.com/office/drawing/2014/main" id="{CAA85D00-89FF-D62C-46FC-5F8855F27C4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21397A3-0B74-2CEA-356A-F80CB047B6E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3434DDD-E40A-6D9F-C4AD-6E6E337DA2B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E24C7496-9DBE-B392-EF4B-F31BDAB5D00B}"/>
              </a:ext>
            </a:extLst>
          </p:cNvPr>
          <p:cNvSpPr txBox="1"/>
          <p:nvPr/>
        </p:nvSpPr>
        <p:spPr>
          <a:xfrm>
            <a:off x="1099930" y="3228945"/>
            <a:ext cx="9992139" cy="707886"/>
          </a:xfrm>
          <a:prstGeom prst="rect">
            <a:avLst/>
          </a:prstGeom>
          <a:noFill/>
        </p:spPr>
        <p:txBody>
          <a:bodyPr wrap="square" rtlCol="0">
            <a:spAutoFit/>
          </a:bodyPr>
          <a:lstStyle/>
          <a:p>
            <a:pPr algn="just"/>
            <a:r>
              <a:rPr lang="en-GB" sz="2000" b="0" i="0" dirty="0">
                <a:solidFill>
                  <a:srgbClr val="FFFFFF"/>
                </a:solidFill>
                <a:effectLst/>
              </a:rPr>
              <a:t>You’ve probably heard of the term ‘online security.’ It’s all about taking the necessary steps to prevent your personal information from falling into the wrong hands.</a:t>
            </a:r>
          </a:p>
        </p:txBody>
      </p:sp>
    </p:spTree>
    <p:extLst>
      <p:ext uri="{BB962C8B-B14F-4D97-AF65-F5344CB8AC3E}">
        <p14:creationId xmlns:p14="http://schemas.microsoft.com/office/powerpoint/2010/main" val="3277124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3104-0BAD-CF61-4155-725E5DC47E4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24E311-B755-62BF-0D56-B185826AD9E7}"/>
              </a:ext>
            </a:extLst>
          </p:cNvPr>
          <p:cNvSpPr txBox="1"/>
          <p:nvPr/>
        </p:nvSpPr>
        <p:spPr>
          <a:xfrm>
            <a:off x="310208" y="430636"/>
            <a:ext cx="4257897"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Computing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5CE95D72-9FE9-F471-2E36-44F46CB9E85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9EFB09D0-8401-CBDA-3F42-5E15A06303D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0DECA13-CB88-0818-E566-E21F35CF266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E99DB313-6A42-142B-B177-2AC67865A99F}"/>
              </a:ext>
            </a:extLst>
          </p:cNvPr>
          <p:cNvSpPr txBox="1"/>
          <p:nvPr/>
        </p:nvSpPr>
        <p:spPr>
          <a:xfrm>
            <a:off x="410818" y="1232096"/>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Your computing devices are the portal to your online life, storing a lot of your personal data. Therefore, it’s important to protect the security of your devices.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A64F8884-2059-AE1B-767B-8B31AC6371F9}"/>
              </a:ext>
            </a:extLst>
          </p:cNvPr>
          <p:cNvSpPr txBox="1"/>
          <p:nvPr/>
        </p:nvSpPr>
        <p:spPr>
          <a:xfrm>
            <a:off x="1046922" y="2813447"/>
            <a:ext cx="10137912" cy="1231106"/>
          </a:xfrm>
          <a:prstGeom prst="rect">
            <a:avLst/>
          </a:prstGeom>
          <a:noFill/>
        </p:spPr>
        <p:txBody>
          <a:bodyPr wrap="square" rtlCol="0">
            <a:spAutoFit/>
          </a:bodyPr>
          <a:lstStyle/>
          <a:p>
            <a:r>
              <a:rPr lang="en-GB" sz="2000" b="1" i="0" dirty="0">
                <a:solidFill>
                  <a:srgbClr val="FFFFFF"/>
                </a:solidFill>
                <a:effectLst/>
              </a:rPr>
              <a:t>Turn on the Firewall</a:t>
            </a:r>
          </a:p>
          <a:p>
            <a:r>
              <a:rPr lang="en-GB" b="0" i="0" dirty="0">
                <a:solidFill>
                  <a:srgbClr val="FFFFFF"/>
                </a:solidFill>
                <a:effectLst/>
                <a:latin typeface="CiscoSansTT"/>
              </a:rPr>
              <a:t>You should use at least one type of firewall (either a software firewall or a hardware firewall on a router) to protect your device from unauthorized access. The firewall should be turned on and constantly updated to prevent hackers from accessing your personal or organization data.</a:t>
            </a:r>
            <a:endParaRPr lang="fr-FR" dirty="0"/>
          </a:p>
        </p:txBody>
      </p:sp>
    </p:spTree>
    <p:extLst>
      <p:ext uri="{BB962C8B-B14F-4D97-AF65-F5344CB8AC3E}">
        <p14:creationId xmlns:p14="http://schemas.microsoft.com/office/powerpoint/2010/main" val="3591603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F136-878A-6D74-15E2-E8C6A63D1D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B01EC3-02E0-0558-65B7-4059817310E0}"/>
              </a:ext>
            </a:extLst>
          </p:cNvPr>
          <p:cNvSpPr txBox="1"/>
          <p:nvPr/>
        </p:nvSpPr>
        <p:spPr>
          <a:xfrm>
            <a:off x="310208" y="430636"/>
            <a:ext cx="4257897"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Computing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6290AF24-3CE0-C1DC-1457-B54B1C5D1BE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E2F214A-F77E-CA94-4DF9-FA64E31077C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0A16B2A-D72D-0A7E-EF6D-F39662A4C7F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4756E4E-E36D-92E5-A2A1-EE00761D138D}"/>
              </a:ext>
            </a:extLst>
          </p:cNvPr>
          <p:cNvSpPr txBox="1"/>
          <p:nvPr/>
        </p:nvSpPr>
        <p:spPr>
          <a:xfrm>
            <a:off x="410818" y="1232096"/>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Your computing devices are the portal to your online life, storing a lot of your personal data. Therefore, it’s important to protect the security of your devices.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37FB76C3-5F1E-CD4E-0E7A-D4FE03F2A8E3}"/>
              </a:ext>
            </a:extLst>
          </p:cNvPr>
          <p:cNvSpPr txBox="1"/>
          <p:nvPr/>
        </p:nvSpPr>
        <p:spPr>
          <a:xfrm>
            <a:off x="410817" y="1939982"/>
            <a:ext cx="11370363" cy="1231106"/>
          </a:xfrm>
          <a:prstGeom prst="rect">
            <a:avLst/>
          </a:prstGeom>
          <a:noFill/>
        </p:spPr>
        <p:txBody>
          <a:bodyPr wrap="square" rtlCol="0">
            <a:spAutoFit/>
          </a:bodyPr>
          <a:lstStyle/>
          <a:p>
            <a:pPr algn="just"/>
            <a:r>
              <a:rPr lang="en-GB" sz="2000" b="1" i="0" dirty="0">
                <a:solidFill>
                  <a:srgbClr val="FFFFFF"/>
                </a:solidFill>
                <a:effectLst/>
              </a:rPr>
              <a:t>Turn on the Firewall</a:t>
            </a:r>
          </a:p>
          <a:p>
            <a:pPr algn="just"/>
            <a:r>
              <a:rPr lang="en-GB" b="0" i="0" dirty="0">
                <a:solidFill>
                  <a:srgbClr val="FFFFFF"/>
                </a:solidFill>
                <a:effectLst/>
                <a:latin typeface="CiscoSansTT"/>
              </a:rPr>
              <a:t>You should use at least one type of firewall (either a software firewall or a hardware firewall on a router) to protect your device from unauthorized access. The firewall should be turned on and constantly updated to prevent hackers from accessing your personal or organization data.</a:t>
            </a:r>
            <a:endParaRPr lang="fr-FR" dirty="0"/>
          </a:p>
        </p:txBody>
      </p:sp>
      <p:sp>
        <p:nvSpPr>
          <p:cNvPr id="6" name="TextBox 5">
            <a:extLst>
              <a:ext uri="{FF2B5EF4-FFF2-40B4-BE49-F238E27FC236}">
                <a16:creationId xmlns:a16="http://schemas.microsoft.com/office/drawing/2014/main" id="{6F5E310C-9770-20DA-ED85-22B82C04D3A6}"/>
              </a:ext>
            </a:extLst>
          </p:cNvPr>
          <p:cNvSpPr txBox="1"/>
          <p:nvPr/>
        </p:nvSpPr>
        <p:spPr>
          <a:xfrm>
            <a:off x="410818" y="3661418"/>
            <a:ext cx="11370364" cy="2616101"/>
          </a:xfrm>
          <a:prstGeom prst="rect">
            <a:avLst/>
          </a:prstGeom>
          <a:noFill/>
        </p:spPr>
        <p:txBody>
          <a:bodyPr wrap="square" rtlCol="0">
            <a:spAutoFit/>
          </a:bodyPr>
          <a:lstStyle/>
          <a:p>
            <a:pPr algn="just"/>
            <a:r>
              <a:rPr lang="fr-FR" sz="2000" b="1" dirty="0">
                <a:solidFill>
                  <a:schemeClr val="bg1"/>
                </a:solidFill>
              </a:rPr>
              <a:t>Install Antivirus and Antispyware</a:t>
            </a:r>
          </a:p>
          <a:p>
            <a:pPr algn="just" rtl="0"/>
            <a:r>
              <a:rPr lang="en-GB" b="0" i="0" dirty="0">
                <a:solidFill>
                  <a:srgbClr val="FFFFFF"/>
                </a:solidFill>
                <a:effectLst/>
              </a:rPr>
              <a:t>Malicious software, such as viruses and spyware, are designed to gain unauthorized access to your computer and your data. Once installed, viruses can destroy your data and slow down your computer. They can even take over your computer and broadcast spam emails using your account. Spyware can monitor your online activities, collect your personal information or produce unwanted pop-up ads on your web browser while you are online.</a:t>
            </a:r>
          </a:p>
          <a:p>
            <a:pPr algn="just" rtl="0"/>
            <a:r>
              <a:rPr lang="en-GB" b="0" i="0" dirty="0">
                <a:solidFill>
                  <a:srgbClr val="FFFFFF"/>
                </a:solidFill>
                <a:effectLst/>
              </a:rPr>
              <a:t>To prevent this, you should only ever download software from trusted websites. However, you should always use antivirus software to provide another layer of protection. This software, which often includes antispyware, is designed to scan your computer and incoming email for viruses and delete them. Keeping your software up to date will protect your computer from any new malicious software that emerges.</a:t>
            </a:r>
          </a:p>
        </p:txBody>
      </p:sp>
    </p:spTree>
    <p:extLst>
      <p:ext uri="{BB962C8B-B14F-4D97-AF65-F5344CB8AC3E}">
        <p14:creationId xmlns:p14="http://schemas.microsoft.com/office/powerpoint/2010/main" val="984474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4D594-830C-4622-C4F6-59B5F28C48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2F891A-56B3-FFAF-21B8-EA2E628BAC38}"/>
              </a:ext>
            </a:extLst>
          </p:cNvPr>
          <p:cNvSpPr txBox="1"/>
          <p:nvPr/>
        </p:nvSpPr>
        <p:spPr>
          <a:xfrm>
            <a:off x="310208" y="430636"/>
            <a:ext cx="4257897"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Computing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ED7F1C3-54DB-48A7-B780-C3218FC02DB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F83D574-77B2-604B-6897-5D273AE91B0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E69B4A4-721B-2DB6-30C3-A2715CC78E5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825ADAC-D2B6-F3CB-0FA9-E8D8316167C9}"/>
              </a:ext>
            </a:extLst>
          </p:cNvPr>
          <p:cNvSpPr txBox="1"/>
          <p:nvPr/>
        </p:nvSpPr>
        <p:spPr>
          <a:xfrm>
            <a:off x="410818" y="1232096"/>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Your computing devices are the portal to your online life, storing a lot of your personal data. Therefore, it’s important to protect the security of your devices.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21DA3C8D-DA1B-ED93-8BB3-2E0E9F2BF57B}"/>
              </a:ext>
            </a:extLst>
          </p:cNvPr>
          <p:cNvSpPr txBox="1"/>
          <p:nvPr/>
        </p:nvSpPr>
        <p:spPr>
          <a:xfrm>
            <a:off x="410817" y="3013407"/>
            <a:ext cx="11370363" cy="2246769"/>
          </a:xfrm>
          <a:prstGeom prst="rect">
            <a:avLst/>
          </a:prstGeom>
          <a:noFill/>
        </p:spPr>
        <p:txBody>
          <a:bodyPr wrap="square" rtlCol="0">
            <a:spAutoFit/>
          </a:bodyPr>
          <a:lstStyle/>
          <a:p>
            <a:pPr algn="l" rtl="0"/>
            <a:r>
              <a:rPr lang="en-GB" sz="2000" b="1" i="0" dirty="0">
                <a:solidFill>
                  <a:srgbClr val="FFFFFF"/>
                </a:solidFill>
                <a:effectLst/>
                <a:latin typeface="CiscoSansTT"/>
              </a:rPr>
              <a:t>Manage Your Operating System and Browser</a:t>
            </a:r>
          </a:p>
          <a:p>
            <a:pPr algn="l" rtl="0"/>
            <a:r>
              <a:rPr lang="en-GB" sz="2000" b="0" i="0" dirty="0">
                <a:solidFill>
                  <a:srgbClr val="FFFFFF"/>
                </a:solidFill>
                <a:effectLst/>
                <a:latin typeface="CiscoSansTT"/>
              </a:rPr>
              <a:t>Hackers are always trying to take advantage of vulnerabilities that may exist in your operating system (such as Microsoft Windows or macOS) or web browser (such as Google Chrome or Apple Safari).</a:t>
            </a:r>
          </a:p>
          <a:p>
            <a:pPr algn="l" rtl="0"/>
            <a:r>
              <a:rPr lang="en-GB" sz="2000" b="0" i="0" dirty="0">
                <a:solidFill>
                  <a:srgbClr val="FFFFFF"/>
                </a:solidFill>
                <a:effectLst/>
                <a:latin typeface="CiscoSansTT"/>
              </a:rPr>
              <a:t>Therefore, to protect your computer and your data, you should set the security settings on your computer and browser to medium level or higher. You should also regularly update your computer’s operating system, including your web browser, and download and install the latest software patches and security updates from the vendors.</a:t>
            </a:r>
          </a:p>
        </p:txBody>
      </p:sp>
    </p:spTree>
    <p:extLst>
      <p:ext uri="{BB962C8B-B14F-4D97-AF65-F5344CB8AC3E}">
        <p14:creationId xmlns:p14="http://schemas.microsoft.com/office/powerpoint/2010/main" val="1685415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8186-6549-5796-45C4-B2AD6BF0B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8CC6F-BBC7-ABC7-F522-257CC8EA4729}"/>
              </a:ext>
            </a:extLst>
          </p:cNvPr>
          <p:cNvSpPr txBox="1"/>
          <p:nvPr/>
        </p:nvSpPr>
        <p:spPr>
          <a:xfrm>
            <a:off x="310208" y="430636"/>
            <a:ext cx="4257897"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Computing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80377C3D-B263-B7D7-4C10-B2C6AA4AE51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41CE999-4C92-FA29-1684-A767705A53F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6661A57-2F26-0D7D-D353-3E8D57CD4CFE}"/>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03903D0-ED7E-B344-9087-965EF133E752}"/>
              </a:ext>
            </a:extLst>
          </p:cNvPr>
          <p:cNvSpPr txBox="1"/>
          <p:nvPr/>
        </p:nvSpPr>
        <p:spPr>
          <a:xfrm>
            <a:off x="410818" y="1232096"/>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Your computing devices are the portal to your online life, storing a lot of your personal data. Therefore, it’s important to protect the security of your devices.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236F4278-CA1F-3EF7-3798-BD5E3296BE2F}"/>
              </a:ext>
            </a:extLst>
          </p:cNvPr>
          <p:cNvSpPr txBox="1"/>
          <p:nvPr/>
        </p:nvSpPr>
        <p:spPr>
          <a:xfrm>
            <a:off x="410817" y="1939982"/>
            <a:ext cx="11370363" cy="1785104"/>
          </a:xfrm>
          <a:prstGeom prst="rect">
            <a:avLst/>
          </a:prstGeom>
          <a:noFill/>
        </p:spPr>
        <p:txBody>
          <a:bodyPr wrap="square" rtlCol="0">
            <a:spAutoFit/>
          </a:bodyPr>
          <a:lstStyle/>
          <a:p>
            <a:pPr algn="just" rtl="0"/>
            <a:r>
              <a:rPr lang="en-GB" sz="2000" b="1" i="0" dirty="0">
                <a:solidFill>
                  <a:srgbClr val="FFFFFF"/>
                </a:solidFill>
                <a:effectLst/>
                <a:latin typeface="CiscoSansTT"/>
              </a:rPr>
              <a:t>Manage Your Operating System and Browser</a:t>
            </a:r>
          </a:p>
          <a:p>
            <a:pPr algn="just" rtl="0"/>
            <a:r>
              <a:rPr lang="en-GB" b="0" i="0" dirty="0">
                <a:solidFill>
                  <a:srgbClr val="FFFFFF"/>
                </a:solidFill>
                <a:effectLst/>
                <a:latin typeface="CiscoSansTT"/>
              </a:rPr>
              <a:t>Hackers are always trying to take advantage of vulnerabilities that may exist in your operating system (such as Microsoft Windows or macOS) or web browser (such as Google Chrome or Apple Safari).</a:t>
            </a:r>
          </a:p>
          <a:p>
            <a:pPr algn="just" rtl="0"/>
            <a:r>
              <a:rPr lang="en-GB" b="0" i="0" dirty="0">
                <a:solidFill>
                  <a:srgbClr val="FFFFFF"/>
                </a:solidFill>
                <a:effectLst/>
                <a:latin typeface="CiscoSansTT"/>
              </a:rPr>
              <a:t>Therefore, to protect your computer and your data, you should set the security settings on your computer and browser to medium level or higher. You should also regularly update your computer’s operating system, including your web browser, and download and install the latest software patches and security updates from the vendors.</a:t>
            </a:r>
          </a:p>
        </p:txBody>
      </p:sp>
      <p:sp>
        <p:nvSpPr>
          <p:cNvPr id="6" name="TextBox 5">
            <a:extLst>
              <a:ext uri="{FF2B5EF4-FFF2-40B4-BE49-F238E27FC236}">
                <a16:creationId xmlns:a16="http://schemas.microsoft.com/office/drawing/2014/main" id="{F8C3EFD6-3964-FD1A-AAF7-A6B53B4DB30A}"/>
              </a:ext>
            </a:extLst>
          </p:cNvPr>
          <p:cNvSpPr txBox="1"/>
          <p:nvPr/>
        </p:nvSpPr>
        <p:spPr>
          <a:xfrm>
            <a:off x="410817" y="4132570"/>
            <a:ext cx="11410122" cy="1785104"/>
          </a:xfrm>
          <a:prstGeom prst="rect">
            <a:avLst/>
          </a:prstGeom>
          <a:noFill/>
        </p:spPr>
        <p:txBody>
          <a:bodyPr wrap="square" rtlCol="0">
            <a:spAutoFit/>
          </a:bodyPr>
          <a:lstStyle/>
          <a:p>
            <a:pPr algn="just" rtl="0"/>
            <a:r>
              <a:rPr lang="en-GB" sz="2000" b="1" i="0" dirty="0">
                <a:solidFill>
                  <a:srgbClr val="FFFFFF"/>
                </a:solidFill>
                <a:effectLst/>
              </a:rPr>
              <a:t>Set up Password Protection</a:t>
            </a:r>
          </a:p>
          <a:p>
            <a:pPr algn="just" rtl="0"/>
            <a:r>
              <a:rPr lang="en-GB" b="0" i="0" dirty="0">
                <a:solidFill>
                  <a:srgbClr val="FFFFFF"/>
                </a:solidFill>
                <a:effectLst/>
                <a:latin typeface="CiscoSansTT"/>
              </a:rPr>
              <a:t>All of your computing devices, including PCs, laptops, tablets and smartphones, should be password protected to prevent unauthorized access. Any stored information, especially sensitive or confidential data, should be encrypted. You should only store necessary information on your mobile device, in case it is stolen or lost.</a:t>
            </a:r>
          </a:p>
          <a:p>
            <a:pPr algn="just"/>
            <a:r>
              <a:rPr lang="en-GB" b="0" i="0" dirty="0">
                <a:solidFill>
                  <a:srgbClr val="FFFFFF"/>
                </a:solidFill>
                <a:effectLst/>
                <a:latin typeface="CiscoSansTT"/>
              </a:rPr>
              <a:t>Remember, if any one of your devices is compromised, the criminals may be able to access all of your data through your cloud storage service provider, such as iCloud or Google Drive.</a:t>
            </a:r>
          </a:p>
        </p:txBody>
      </p:sp>
    </p:spTree>
    <p:extLst>
      <p:ext uri="{BB962C8B-B14F-4D97-AF65-F5344CB8AC3E}">
        <p14:creationId xmlns:p14="http://schemas.microsoft.com/office/powerpoint/2010/main" val="316869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E7F9-4041-8BA0-33AD-AA57C86531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FBC205-0F39-AA83-E369-5724558A32E8}"/>
              </a:ext>
            </a:extLst>
          </p:cNvPr>
          <p:cNvSpPr txBox="1"/>
          <p:nvPr/>
        </p:nvSpPr>
        <p:spPr>
          <a:xfrm>
            <a:off x="310208" y="430636"/>
            <a:ext cx="4257897"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Protecting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Your</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Computing</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26EF0118-3B28-6B0F-EE65-F34F8D2EE16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54FB410-48AD-D7E8-691D-AF7965AA01E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F973DA7-3CF6-D95C-4BC2-0ABFE87B0EC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6AB0FD8C-2835-F41F-058D-A1D3C772B3C5}"/>
              </a:ext>
            </a:extLst>
          </p:cNvPr>
          <p:cNvSpPr txBox="1"/>
          <p:nvPr/>
        </p:nvSpPr>
        <p:spPr>
          <a:xfrm>
            <a:off x="410818" y="1232096"/>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Your computing devices are the portal to your online life, storing a lot of your personal data. Therefore, it’s important to protect the security of your devices.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CE310D82-9854-51E1-0558-26729083168B}"/>
              </a:ext>
            </a:extLst>
          </p:cNvPr>
          <p:cNvSpPr txBox="1"/>
          <p:nvPr/>
        </p:nvSpPr>
        <p:spPr>
          <a:xfrm>
            <a:off x="410817" y="1939982"/>
            <a:ext cx="11370363" cy="1785104"/>
          </a:xfrm>
          <a:prstGeom prst="rect">
            <a:avLst/>
          </a:prstGeom>
          <a:noFill/>
        </p:spPr>
        <p:txBody>
          <a:bodyPr wrap="square" rtlCol="0">
            <a:spAutoFit/>
          </a:bodyPr>
          <a:lstStyle/>
          <a:p>
            <a:pPr algn="just" rtl="0"/>
            <a:r>
              <a:rPr lang="en-GB" sz="2000" b="1" i="0" dirty="0">
                <a:solidFill>
                  <a:srgbClr val="FFFFFF"/>
                </a:solidFill>
                <a:effectLst/>
                <a:latin typeface="CiscoSansTT"/>
              </a:rPr>
              <a:t>Manage Your Operating System and Browser</a:t>
            </a:r>
          </a:p>
          <a:p>
            <a:pPr algn="just" rtl="0"/>
            <a:r>
              <a:rPr lang="en-GB" b="0" i="0" dirty="0">
                <a:solidFill>
                  <a:srgbClr val="FFFFFF"/>
                </a:solidFill>
                <a:effectLst/>
                <a:latin typeface="CiscoSansTT"/>
              </a:rPr>
              <a:t>Hackers are always trying to take advantage of vulnerabilities that may exist in your operating system (such as Microsoft Windows or macOS) or web browser (such as Google Chrome or Apple Safari).</a:t>
            </a:r>
          </a:p>
          <a:p>
            <a:pPr algn="just" rtl="0"/>
            <a:r>
              <a:rPr lang="en-GB" b="0" i="0" dirty="0">
                <a:solidFill>
                  <a:srgbClr val="FFFFFF"/>
                </a:solidFill>
                <a:effectLst/>
                <a:latin typeface="CiscoSansTT"/>
              </a:rPr>
              <a:t>Therefore, to protect your computer and your data, you should set the security settings on your computer and browser to medium level or higher. You should also regularly update your computer’s operating system, including your web browser, and download and install the latest software patches and security updates from the vendors.</a:t>
            </a:r>
          </a:p>
        </p:txBody>
      </p:sp>
      <p:sp>
        <p:nvSpPr>
          <p:cNvPr id="6" name="TextBox 5">
            <a:extLst>
              <a:ext uri="{FF2B5EF4-FFF2-40B4-BE49-F238E27FC236}">
                <a16:creationId xmlns:a16="http://schemas.microsoft.com/office/drawing/2014/main" id="{733BF257-46A5-4ECF-2563-308D39B9D0FF}"/>
              </a:ext>
            </a:extLst>
          </p:cNvPr>
          <p:cNvSpPr txBox="1"/>
          <p:nvPr/>
        </p:nvSpPr>
        <p:spPr>
          <a:xfrm>
            <a:off x="410817" y="4132570"/>
            <a:ext cx="11410122" cy="1785104"/>
          </a:xfrm>
          <a:prstGeom prst="rect">
            <a:avLst/>
          </a:prstGeom>
          <a:noFill/>
        </p:spPr>
        <p:txBody>
          <a:bodyPr wrap="square" rtlCol="0">
            <a:spAutoFit/>
          </a:bodyPr>
          <a:lstStyle/>
          <a:p>
            <a:pPr algn="just" rtl="0"/>
            <a:r>
              <a:rPr lang="en-GB" sz="2000" b="1" i="0" dirty="0">
                <a:solidFill>
                  <a:srgbClr val="FFFFFF"/>
                </a:solidFill>
                <a:effectLst/>
              </a:rPr>
              <a:t>Set up Password Protection</a:t>
            </a:r>
          </a:p>
          <a:p>
            <a:pPr algn="just" rtl="0"/>
            <a:r>
              <a:rPr lang="en-GB" b="0" i="0" dirty="0">
                <a:solidFill>
                  <a:srgbClr val="FFFFFF"/>
                </a:solidFill>
                <a:effectLst/>
                <a:latin typeface="CiscoSansTT"/>
              </a:rPr>
              <a:t>All of your computing devices, including PCs, laptops, tablets and smartphones, should be password protected to prevent unauthorized access. Any stored information, especially sensitive or confidential data, should be encrypted. You should only store necessary information on your mobile device, in case it is stolen or lost.</a:t>
            </a:r>
          </a:p>
          <a:p>
            <a:pPr algn="just"/>
            <a:r>
              <a:rPr lang="en-GB" b="0" i="0" dirty="0">
                <a:solidFill>
                  <a:srgbClr val="FFFFFF"/>
                </a:solidFill>
                <a:effectLst/>
                <a:latin typeface="CiscoSansTT"/>
              </a:rPr>
              <a:t>Remember, if any one of your devices is compromised, the criminals may be able to access all of your data through your cloud storage service provider, such as iCloud or Google Drive.</a:t>
            </a:r>
          </a:p>
        </p:txBody>
      </p:sp>
    </p:spTree>
    <p:extLst>
      <p:ext uri="{BB962C8B-B14F-4D97-AF65-F5344CB8AC3E}">
        <p14:creationId xmlns:p14="http://schemas.microsoft.com/office/powerpoint/2010/main" val="4167767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35A09-EEB9-1215-EEAB-8E4772D654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F54378-9618-F96F-29A7-DFD99CF01696}"/>
              </a:ext>
            </a:extLst>
          </p:cNvPr>
          <p:cNvSpPr txBox="1"/>
          <p:nvPr/>
        </p:nvSpPr>
        <p:spPr>
          <a:xfrm>
            <a:off x="310208" y="430636"/>
            <a:ext cx="2831224" cy="338554"/>
          </a:xfrm>
          <a:prstGeom prst="rect">
            <a:avLst/>
          </a:prstGeom>
          <a:noFill/>
        </p:spPr>
        <p:txBody>
          <a:bodyPr wrap="none" rtlCol="0">
            <a:spAutoFit/>
          </a:bodyPr>
          <a:lstStyle/>
          <a:p>
            <a:r>
              <a:rPr lang="en-GB" sz="1600" i="0" dirty="0">
                <a:solidFill>
                  <a:srgbClr val="FFFFFF"/>
                </a:solidFill>
                <a:effectLst/>
                <a:latin typeface="Andale Mono" panose="020B0509000000000004" pitchFamily="49" charset="0"/>
              </a:rPr>
              <a:t>What </a:t>
            </a:r>
            <a:r>
              <a:rPr lang="en-GB" sz="1600" i="0" dirty="0" err="1">
                <a:solidFill>
                  <a:srgbClr val="FFFFFF"/>
                </a:solidFill>
                <a:effectLst/>
                <a:latin typeface="Andale Mono" panose="020B0509000000000004" pitchFamily="49" charset="0"/>
              </a:rPr>
              <a:t>Color</a:t>
            </a:r>
            <a:r>
              <a:rPr lang="en-GB" sz="1600" i="0" dirty="0">
                <a:solidFill>
                  <a:srgbClr val="FFFFFF"/>
                </a:solidFill>
                <a:effectLst/>
                <a:latin typeface="Andale Mono" panose="020B0509000000000004" pitchFamily="49" charset="0"/>
              </a:rPr>
              <a:t> Is My Hat?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EC7F28A-FD98-FB21-EF8D-FDF59DF9949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04BD85C-9BA6-2184-719F-CD499175F57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17DC8EC-F644-243E-85CD-3A89409DAA8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950E499D-AA33-4628-D4DE-9907C66B2E60}"/>
              </a:ext>
            </a:extLst>
          </p:cNvPr>
          <p:cNvSpPr txBox="1"/>
          <p:nvPr/>
        </p:nvSpPr>
        <p:spPr>
          <a:xfrm>
            <a:off x="410817"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2FB67448-7958-6DB0-826C-5A47C44D28D0}"/>
              </a:ext>
            </a:extLst>
          </p:cNvPr>
          <p:cNvSpPr txBox="1"/>
          <p:nvPr/>
        </p:nvSpPr>
        <p:spPr>
          <a:xfrm>
            <a:off x="914400" y="2677650"/>
            <a:ext cx="6615289" cy="1015663"/>
          </a:xfrm>
          <a:prstGeom prst="rect">
            <a:avLst/>
          </a:prstGeom>
          <a:noFill/>
        </p:spPr>
        <p:txBody>
          <a:bodyPr wrap="square" rtlCol="0">
            <a:spAutoFit/>
          </a:bodyPr>
          <a:lstStyle/>
          <a:p>
            <a:pPr algn="just"/>
            <a:r>
              <a:rPr lang="en-GB" sz="2000" b="0" i="0" dirty="0">
                <a:solidFill>
                  <a:srgbClr val="FFFFFF"/>
                </a:solidFill>
                <a:effectLst/>
                <a:latin typeface="CiscoSansTT"/>
              </a:rPr>
              <a:t>This attacker transferred $10 million into their bank account using customer account and PIN credentials gathered from recordings.</a:t>
            </a:r>
            <a:endParaRPr lang="fr-FR" sz="2000" dirty="0"/>
          </a:p>
        </p:txBody>
      </p:sp>
      <p:sp>
        <p:nvSpPr>
          <p:cNvPr id="6" name="TextBox 5">
            <a:extLst>
              <a:ext uri="{FF2B5EF4-FFF2-40B4-BE49-F238E27FC236}">
                <a16:creationId xmlns:a16="http://schemas.microsoft.com/office/drawing/2014/main" id="{765A3F1C-EA86-C037-66CA-F00792CF22A8}"/>
              </a:ext>
            </a:extLst>
          </p:cNvPr>
          <p:cNvSpPr txBox="1"/>
          <p:nvPr/>
        </p:nvSpPr>
        <p:spPr>
          <a:xfrm>
            <a:off x="5243201"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Hat</a:t>
            </a:r>
          </a:p>
        </p:txBody>
      </p:sp>
    </p:spTree>
    <p:extLst>
      <p:ext uri="{BB962C8B-B14F-4D97-AF65-F5344CB8AC3E}">
        <p14:creationId xmlns:p14="http://schemas.microsoft.com/office/powerpoint/2010/main" val="14141861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0BA4A-0E38-8DC4-D702-630781E3DD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728A2A-C63F-3542-7422-9E8BC00EAF3E}"/>
              </a:ext>
            </a:extLst>
          </p:cNvPr>
          <p:cNvSpPr txBox="1"/>
          <p:nvPr/>
        </p:nvSpPr>
        <p:spPr>
          <a:xfrm>
            <a:off x="310208" y="430636"/>
            <a:ext cx="2831224" cy="338554"/>
          </a:xfrm>
          <a:prstGeom prst="rect">
            <a:avLst/>
          </a:prstGeom>
          <a:noFill/>
        </p:spPr>
        <p:txBody>
          <a:bodyPr wrap="none" rtlCol="0">
            <a:spAutoFit/>
          </a:bodyPr>
          <a:lstStyle/>
          <a:p>
            <a:r>
              <a:rPr lang="en-GB" sz="1600" i="0" dirty="0">
                <a:solidFill>
                  <a:srgbClr val="FFFFFF"/>
                </a:solidFill>
                <a:effectLst/>
                <a:latin typeface="Andale Mono" panose="020B0509000000000004" pitchFamily="49" charset="0"/>
              </a:rPr>
              <a:t>What </a:t>
            </a:r>
            <a:r>
              <a:rPr lang="en-GB" sz="1600" i="0" dirty="0" err="1">
                <a:solidFill>
                  <a:srgbClr val="FFFFFF"/>
                </a:solidFill>
                <a:effectLst/>
                <a:latin typeface="Andale Mono" panose="020B0509000000000004" pitchFamily="49" charset="0"/>
              </a:rPr>
              <a:t>Color</a:t>
            </a:r>
            <a:r>
              <a:rPr lang="en-GB" sz="1600" i="0" dirty="0">
                <a:solidFill>
                  <a:srgbClr val="FFFFFF"/>
                </a:solidFill>
                <a:effectLst/>
                <a:latin typeface="Andale Mono" panose="020B0509000000000004" pitchFamily="49" charset="0"/>
              </a:rPr>
              <a:t> Is My Hat?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D94970E-6FD5-E3A2-7BE2-18357F3C0D7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FBA260F-733F-BC04-57CC-72082DEF2F7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033C893-A42E-421F-B2C3-B7AF858D5A5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079DCDD9-B80C-B440-4F38-6DCF63D7B51B}"/>
              </a:ext>
            </a:extLst>
          </p:cNvPr>
          <p:cNvSpPr txBox="1"/>
          <p:nvPr/>
        </p:nvSpPr>
        <p:spPr>
          <a:xfrm>
            <a:off x="410817"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E65A3BDC-5B0C-E402-826D-669104B42664}"/>
              </a:ext>
            </a:extLst>
          </p:cNvPr>
          <p:cNvSpPr txBox="1"/>
          <p:nvPr/>
        </p:nvSpPr>
        <p:spPr>
          <a:xfrm>
            <a:off x="914400" y="2677650"/>
            <a:ext cx="6615289" cy="707886"/>
          </a:xfrm>
          <a:prstGeom prst="rect">
            <a:avLst/>
          </a:prstGeom>
          <a:noFill/>
        </p:spPr>
        <p:txBody>
          <a:bodyPr wrap="square" rtlCol="0">
            <a:spAutoFit/>
          </a:bodyPr>
          <a:lstStyle/>
          <a:p>
            <a:pPr algn="just"/>
            <a:r>
              <a:rPr lang="en-GB" sz="2000" b="0" i="0" dirty="0">
                <a:solidFill>
                  <a:srgbClr val="FFFFFF"/>
                </a:solidFill>
                <a:effectLst/>
                <a:latin typeface="CiscoSansTT"/>
              </a:rPr>
              <a:t>This attacker’s job is to identify weaknesses in a company’s computer system.</a:t>
            </a:r>
            <a:endParaRPr lang="fr-FR" sz="2000" dirty="0"/>
          </a:p>
        </p:txBody>
      </p:sp>
      <p:sp>
        <p:nvSpPr>
          <p:cNvPr id="6" name="TextBox 5">
            <a:extLst>
              <a:ext uri="{FF2B5EF4-FFF2-40B4-BE49-F238E27FC236}">
                <a16:creationId xmlns:a16="http://schemas.microsoft.com/office/drawing/2014/main" id="{9BFB196C-5D67-AD5E-91E6-929A41608347}"/>
              </a:ext>
            </a:extLst>
          </p:cNvPr>
          <p:cNvSpPr txBox="1"/>
          <p:nvPr/>
        </p:nvSpPr>
        <p:spPr>
          <a:xfrm>
            <a:off x="5243201"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Hat</a:t>
            </a:r>
          </a:p>
        </p:txBody>
      </p:sp>
    </p:spTree>
    <p:extLst>
      <p:ext uri="{BB962C8B-B14F-4D97-AF65-F5344CB8AC3E}">
        <p14:creationId xmlns:p14="http://schemas.microsoft.com/office/powerpoint/2010/main" val="3782689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1ED7F8-37C3-56F8-ABA3-9C0FD4222E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425A10-BD15-86BF-12C9-9358A2C716C4}"/>
              </a:ext>
            </a:extLst>
          </p:cNvPr>
          <p:cNvSpPr txBox="1"/>
          <p:nvPr/>
        </p:nvSpPr>
        <p:spPr>
          <a:xfrm>
            <a:off x="652497" y="2497976"/>
            <a:ext cx="11168442"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Utilisateurs</a:t>
            </a:r>
          </a:p>
        </p:txBody>
      </p:sp>
      <p:cxnSp>
        <p:nvCxnSpPr>
          <p:cNvPr id="3" name="Straight Connector 2">
            <a:extLst>
              <a:ext uri="{FF2B5EF4-FFF2-40B4-BE49-F238E27FC236}">
                <a16:creationId xmlns:a16="http://schemas.microsoft.com/office/drawing/2014/main" id="{0037542C-E9DA-CBB6-82E7-E70E23F1C164}"/>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59FF54BB-2BB4-FCC3-CA36-8F0A039087F3}"/>
              </a:ext>
            </a:extLst>
          </p:cNvPr>
          <p:cNvSpPr/>
          <p:nvPr/>
        </p:nvSpPr>
        <p:spPr>
          <a:xfrm>
            <a:off x="5829868" y="7353457"/>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Social network with solid fill">
            <a:extLst>
              <a:ext uri="{FF2B5EF4-FFF2-40B4-BE49-F238E27FC236}">
                <a16:creationId xmlns:a16="http://schemas.microsoft.com/office/drawing/2014/main" id="{EC82D582-0456-8B29-2FE0-168281B538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79914" y="7376857"/>
            <a:ext cx="432172" cy="432172"/>
          </a:xfrm>
          <a:prstGeom prst="rect">
            <a:avLst/>
          </a:prstGeom>
        </p:spPr>
      </p:pic>
      <p:sp>
        <p:nvSpPr>
          <p:cNvPr id="6" name="TextBox 5">
            <a:extLst>
              <a:ext uri="{FF2B5EF4-FFF2-40B4-BE49-F238E27FC236}">
                <a16:creationId xmlns:a16="http://schemas.microsoft.com/office/drawing/2014/main" id="{5620BB59-7E3A-A19F-224F-3F4F63DFEF9E}"/>
              </a:ext>
            </a:extLst>
          </p:cNvPr>
          <p:cNvSpPr txBox="1"/>
          <p:nvPr/>
        </p:nvSpPr>
        <p:spPr>
          <a:xfrm>
            <a:off x="1640935" y="8274236"/>
            <a:ext cx="8949886" cy="369332"/>
          </a:xfrm>
          <a:prstGeom prst="rect">
            <a:avLst/>
          </a:prstGeom>
          <a:noFill/>
        </p:spPr>
        <p:txBody>
          <a:bodyPr wrap="none" rtlCol="0">
            <a:spAutoFit/>
          </a:bodyPr>
          <a:lstStyle/>
          <a:p>
            <a:pPr algn="just"/>
            <a:r>
              <a:rPr lang="fr-FR" dirty="0">
                <a:solidFill>
                  <a:schemeClr val="bg1"/>
                </a:solidFill>
                <a:effectLst/>
                <a:latin typeface="Times New Roman" panose="02020603050405020304" pitchFamily="18" charset="0"/>
              </a:rPr>
              <a:t>L'administration des réseaux informatiques peut se décomposer en trois types d'administration :</a:t>
            </a:r>
          </a:p>
        </p:txBody>
      </p:sp>
    </p:spTree>
    <p:extLst>
      <p:ext uri="{BB962C8B-B14F-4D97-AF65-F5344CB8AC3E}">
        <p14:creationId xmlns:p14="http://schemas.microsoft.com/office/powerpoint/2010/main" val="31616867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17DF-705A-534A-3CD6-ADD49534E0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5A1F0C-2175-3443-0DB0-BC2C0F8A9115}"/>
              </a:ext>
            </a:extLst>
          </p:cNvPr>
          <p:cNvSpPr txBox="1"/>
          <p:nvPr/>
        </p:nvSpPr>
        <p:spPr>
          <a:xfrm>
            <a:off x="310208" y="430636"/>
            <a:ext cx="2831224" cy="338554"/>
          </a:xfrm>
          <a:prstGeom prst="rect">
            <a:avLst/>
          </a:prstGeom>
          <a:noFill/>
        </p:spPr>
        <p:txBody>
          <a:bodyPr wrap="none" rtlCol="0">
            <a:spAutoFit/>
          </a:bodyPr>
          <a:lstStyle/>
          <a:p>
            <a:r>
              <a:rPr lang="en-GB" sz="1600" i="0" dirty="0">
                <a:solidFill>
                  <a:srgbClr val="FFFFFF"/>
                </a:solidFill>
                <a:effectLst/>
                <a:latin typeface="Andale Mono" panose="020B0509000000000004" pitchFamily="49" charset="0"/>
              </a:rPr>
              <a:t>What </a:t>
            </a:r>
            <a:r>
              <a:rPr lang="en-GB" sz="1600" i="0" dirty="0" err="1">
                <a:solidFill>
                  <a:srgbClr val="FFFFFF"/>
                </a:solidFill>
                <a:effectLst/>
                <a:latin typeface="Andale Mono" panose="020B0509000000000004" pitchFamily="49" charset="0"/>
              </a:rPr>
              <a:t>Color</a:t>
            </a:r>
            <a:r>
              <a:rPr lang="en-GB" sz="1600" i="0" dirty="0">
                <a:solidFill>
                  <a:srgbClr val="FFFFFF"/>
                </a:solidFill>
                <a:effectLst/>
                <a:latin typeface="Andale Mono" panose="020B0509000000000004" pitchFamily="49" charset="0"/>
              </a:rPr>
              <a:t> Is My Hat?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8FFB0622-C914-3FEE-334A-4F8791CCAF3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6C83B35-4DDC-04C5-DA9D-3550FF1411F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CAF181C-977F-43DB-D01C-08F3544802C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F9AF7408-EA8B-E152-F73F-37206EC032C4}"/>
              </a:ext>
            </a:extLst>
          </p:cNvPr>
          <p:cNvSpPr txBox="1"/>
          <p:nvPr/>
        </p:nvSpPr>
        <p:spPr>
          <a:xfrm>
            <a:off x="410817"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E5F3E939-A29B-69EB-8D8B-DFD94E11B6E9}"/>
              </a:ext>
            </a:extLst>
          </p:cNvPr>
          <p:cNvSpPr txBox="1"/>
          <p:nvPr/>
        </p:nvSpPr>
        <p:spPr>
          <a:xfrm>
            <a:off x="914400" y="2677650"/>
            <a:ext cx="6615289" cy="1015663"/>
          </a:xfrm>
          <a:prstGeom prst="rect">
            <a:avLst/>
          </a:prstGeom>
          <a:noFill/>
        </p:spPr>
        <p:txBody>
          <a:bodyPr wrap="square" rtlCol="0">
            <a:spAutoFit/>
          </a:bodyPr>
          <a:lstStyle/>
          <a:p>
            <a:pPr algn="just"/>
            <a:r>
              <a:rPr lang="en-GB" sz="2000" b="0" i="0" dirty="0">
                <a:solidFill>
                  <a:srgbClr val="FFFFFF"/>
                </a:solidFill>
                <a:effectLst/>
                <a:latin typeface="CiscoSansTT"/>
              </a:rPr>
              <a:t>This attacker used malware to compromise a company’s system and steal credit card information that was then sold to the highest bidder.</a:t>
            </a:r>
            <a:endParaRPr lang="fr-FR" sz="2000" dirty="0"/>
          </a:p>
        </p:txBody>
      </p:sp>
      <p:sp>
        <p:nvSpPr>
          <p:cNvPr id="6" name="TextBox 5">
            <a:extLst>
              <a:ext uri="{FF2B5EF4-FFF2-40B4-BE49-F238E27FC236}">
                <a16:creationId xmlns:a16="http://schemas.microsoft.com/office/drawing/2014/main" id="{868D56D8-7997-6118-7572-539C8356E764}"/>
              </a:ext>
            </a:extLst>
          </p:cNvPr>
          <p:cNvSpPr txBox="1"/>
          <p:nvPr/>
        </p:nvSpPr>
        <p:spPr>
          <a:xfrm>
            <a:off x="5243201"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Hat</a:t>
            </a:r>
          </a:p>
        </p:txBody>
      </p:sp>
    </p:spTree>
    <p:extLst>
      <p:ext uri="{BB962C8B-B14F-4D97-AF65-F5344CB8AC3E}">
        <p14:creationId xmlns:p14="http://schemas.microsoft.com/office/powerpoint/2010/main" val="4072966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7D7C3-5F0E-1ABF-03DB-DD10BC5DAE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526489-7C53-B0AD-752A-2BD445918528}"/>
              </a:ext>
            </a:extLst>
          </p:cNvPr>
          <p:cNvSpPr txBox="1"/>
          <p:nvPr/>
        </p:nvSpPr>
        <p:spPr>
          <a:xfrm>
            <a:off x="310208" y="430636"/>
            <a:ext cx="2831224" cy="338554"/>
          </a:xfrm>
          <a:prstGeom prst="rect">
            <a:avLst/>
          </a:prstGeom>
          <a:noFill/>
        </p:spPr>
        <p:txBody>
          <a:bodyPr wrap="none" rtlCol="0">
            <a:spAutoFit/>
          </a:bodyPr>
          <a:lstStyle/>
          <a:p>
            <a:r>
              <a:rPr lang="en-GB" sz="1600" i="0" dirty="0">
                <a:solidFill>
                  <a:srgbClr val="FFFFFF"/>
                </a:solidFill>
                <a:effectLst/>
                <a:latin typeface="Andale Mono" panose="020B0509000000000004" pitchFamily="49" charset="0"/>
              </a:rPr>
              <a:t>What </a:t>
            </a:r>
            <a:r>
              <a:rPr lang="en-GB" sz="1600" i="0" dirty="0" err="1">
                <a:solidFill>
                  <a:srgbClr val="FFFFFF"/>
                </a:solidFill>
                <a:effectLst/>
                <a:latin typeface="Andale Mono" panose="020B0509000000000004" pitchFamily="49" charset="0"/>
              </a:rPr>
              <a:t>Color</a:t>
            </a:r>
            <a:r>
              <a:rPr lang="en-GB" sz="1600" i="0" dirty="0">
                <a:solidFill>
                  <a:srgbClr val="FFFFFF"/>
                </a:solidFill>
                <a:effectLst/>
                <a:latin typeface="Andale Mono" panose="020B0509000000000004" pitchFamily="49" charset="0"/>
              </a:rPr>
              <a:t> Is My Hat?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9828E3B-42FB-980F-2565-60FFE0705E1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2C16184-E174-78BA-1982-CE784BEC19E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2F8D8C0-3736-742E-31B9-6B9FE49B2C6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22A06EE6-B517-6ECA-4B27-AA85EFFF596F}"/>
              </a:ext>
            </a:extLst>
          </p:cNvPr>
          <p:cNvSpPr txBox="1"/>
          <p:nvPr/>
        </p:nvSpPr>
        <p:spPr>
          <a:xfrm>
            <a:off x="410817"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62D8CA37-847D-4192-0F21-13FF727158D0}"/>
              </a:ext>
            </a:extLst>
          </p:cNvPr>
          <p:cNvSpPr txBox="1"/>
          <p:nvPr/>
        </p:nvSpPr>
        <p:spPr>
          <a:xfrm>
            <a:off x="914400" y="2677650"/>
            <a:ext cx="6615289" cy="1015663"/>
          </a:xfrm>
          <a:prstGeom prst="rect">
            <a:avLst/>
          </a:prstGeom>
          <a:noFill/>
        </p:spPr>
        <p:txBody>
          <a:bodyPr wrap="square" rtlCol="0">
            <a:spAutoFit/>
          </a:bodyPr>
          <a:lstStyle/>
          <a:p>
            <a:pPr algn="just"/>
            <a:r>
              <a:rPr lang="en-GB" sz="2000" b="0" i="0" dirty="0">
                <a:solidFill>
                  <a:srgbClr val="FFFFFF"/>
                </a:solidFill>
                <a:effectLst/>
                <a:latin typeface="CiscoSansTT"/>
              </a:rPr>
              <a:t>While carrying out some research, this attacker stumbled across a security vulnerability on an organization's network that they are authorized to access.</a:t>
            </a:r>
            <a:endParaRPr lang="fr-FR" sz="2000" dirty="0"/>
          </a:p>
        </p:txBody>
      </p:sp>
      <p:sp>
        <p:nvSpPr>
          <p:cNvPr id="6" name="TextBox 5">
            <a:extLst>
              <a:ext uri="{FF2B5EF4-FFF2-40B4-BE49-F238E27FC236}">
                <a16:creationId xmlns:a16="http://schemas.microsoft.com/office/drawing/2014/main" id="{5F9CDCD3-F4DA-BA27-136B-E36E8BC5A97F}"/>
              </a:ext>
            </a:extLst>
          </p:cNvPr>
          <p:cNvSpPr txBox="1"/>
          <p:nvPr/>
        </p:nvSpPr>
        <p:spPr>
          <a:xfrm>
            <a:off x="5243201"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Hat</a:t>
            </a:r>
          </a:p>
        </p:txBody>
      </p:sp>
    </p:spTree>
    <p:extLst>
      <p:ext uri="{BB962C8B-B14F-4D97-AF65-F5344CB8AC3E}">
        <p14:creationId xmlns:p14="http://schemas.microsoft.com/office/powerpoint/2010/main" val="3204834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157A2-5CA7-C020-C629-A60B01FBD7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73C860-12B7-00D8-94E2-2B068A902A46}"/>
              </a:ext>
            </a:extLst>
          </p:cNvPr>
          <p:cNvSpPr txBox="1"/>
          <p:nvPr/>
        </p:nvSpPr>
        <p:spPr>
          <a:xfrm>
            <a:off x="335621" y="430636"/>
            <a:ext cx="3764172" cy="338554"/>
          </a:xfrm>
          <a:prstGeom prst="rect">
            <a:avLst/>
          </a:prstGeom>
          <a:noFill/>
        </p:spPr>
        <p:txBody>
          <a:bodyPr wrap="none" rtlCol="0">
            <a:spAutoFit/>
          </a:bodyPr>
          <a:lstStyle/>
          <a:p>
            <a:r>
              <a:rPr lang="en-GB" sz="1600" dirty="0">
                <a:solidFill>
                  <a:srgbClr val="FFFFFF"/>
                </a:solidFill>
                <a:latin typeface="Andale Mono" panose="020B0509000000000004" pitchFamily="49" charset="0"/>
              </a:rPr>
              <a:t>Internal and External Threats</a:t>
            </a:r>
            <a:endParaRPr lang="fr-FR" sz="1600"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CC8EB8F-896A-06D0-608A-8C881EB77D6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25C7BF8-DF84-A4CE-9851-05621CC0133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836B574-FB84-B99B-A3A9-B32469CB313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9A7A32B-9ECE-0575-218B-1FB838F62116}"/>
              </a:ext>
            </a:extLst>
          </p:cNvPr>
          <p:cNvSpPr txBox="1"/>
          <p:nvPr/>
        </p:nvSpPr>
        <p:spPr>
          <a:xfrm>
            <a:off x="410817" y="1378643"/>
            <a:ext cx="8945217" cy="400110"/>
          </a:xfrm>
          <a:prstGeom prst="rect">
            <a:avLst/>
          </a:prstGeom>
          <a:noFill/>
        </p:spPr>
        <p:txBody>
          <a:bodyPr wrap="square" rtlCol="0">
            <a:spAutoFit/>
          </a:bodyPr>
          <a:lstStyle/>
          <a:p>
            <a:pPr algn="just"/>
            <a:r>
              <a:rPr lang="en-GB" sz="2000" b="0" i="0" dirty="0">
                <a:solidFill>
                  <a:srgbClr val="FFFFFF"/>
                </a:solidFill>
                <a:effectLst/>
                <a:latin typeface="CiscoSansTT"/>
              </a:rPr>
              <a:t>Cyber attacks can originate from within an organization as well as from outside of it.</a:t>
            </a:r>
            <a:endParaRPr lang="fr-FR" sz="2000" dirty="0"/>
          </a:p>
        </p:txBody>
      </p:sp>
      <p:pic>
        <p:nvPicPr>
          <p:cNvPr id="7" name="Picture 6">
            <a:extLst>
              <a:ext uri="{FF2B5EF4-FFF2-40B4-BE49-F238E27FC236}">
                <a16:creationId xmlns:a16="http://schemas.microsoft.com/office/drawing/2014/main" id="{789C0A31-9B89-96E8-4566-398D51859E4D}"/>
              </a:ext>
            </a:extLst>
          </p:cNvPr>
          <p:cNvPicPr>
            <a:picLocks noChangeAspect="1"/>
          </p:cNvPicPr>
          <p:nvPr/>
        </p:nvPicPr>
        <p:blipFill>
          <a:blip r:embed="rId2"/>
          <a:stretch>
            <a:fillRect/>
          </a:stretch>
        </p:blipFill>
        <p:spPr>
          <a:xfrm>
            <a:off x="390939" y="2436290"/>
            <a:ext cx="11410122" cy="4421712"/>
          </a:xfrm>
          <a:prstGeom prst="rect">
            <a:avLst/>
          </a:prstGeom>
        </p:spPr>
      </p:pic>
      <p:sp>
        <p:nvSpPr>
          <p:cNvPr id="5" name="TextBox 4">
            <a:extLst>
              <a:ext uri="{FF2B5EF4-FFF2-40B4-BE49-F238E27FC236}">
                <a16:creationId xmlns:a16="http://schemas.microsoft.com/office/drawing/2014/main" id="{5EE5F7A3-AA39-14B4-DDBD-47DDA22AC59B}"/>
              </a:ext>
            </a:extLst>
          </p:cNvPr>
          <p:cNvSpPr txBox="1"/>
          <p:nvPr/>
        </p:nvSpPr>
        <p:spPr>
          <a:xfrm>
            <a:off x="13256899" y="3062094"/>
            <a:ext cx="6076122" cy="3170099"/>
          </a:xfrm>
          <a:prstGeom prst="rect">
            <a:avLst/>
          </a:prstGeom>
          <a:noFill/>
        </p:spPr>
        <p:txBody>
          <a:bodyPr wrap="square" rtlCol="0">
            <a:spAutoFit/>
          </a:bodyPr>
          <a:lstStyle/>
          <a:p>
            <a:r>
              <a:rPr lang="en-GB" sz="2000" b="1" i="1" dirty="0">
                <a:solidFill>
                  <a:schemeClr val="bg1"/>
                </a:solidFill>
                <a:effectLst/>
              </a:rPr>
              <a:t>Internal</a:t>
            </a:r>
          </a:p>
          <a:p>
            <a:pPr algn="just"/>
            <a:r>
              <a:rPr lang="en-GB" sz="2000" b="0" i="0" dirty="0">
                <a:solidFill>
                  <a:schemeClr val="bg1"/>
                </a:solidFill>
                <a:effectLst/>
              </a:rPr>
              <a:t>Employees, contract staff or trusted partners can accidentally or intentionally:</a:t>
            </a:r>
          </a:p>
          <a:p>
            <a:pPr marL="342900" indent="-342900" algn="just">
              <a:buFontTx/>
              <a:buChar char="-"/>
            </a:pPr>
            <a:r>
              <a:rPr lang="en-GB" sz="2000" dirty="0">
                <a:solidFill>
                  <a:schemeClr val="bg1"/>
                </a:solidFill>
              </a:rPr>
              <a:t>M</a:t>
            </a:r>
            <a:r>
              <a:rPr lang="en-GB" sz="2000" b="0" i="0" dirty="0">
                <a:solidFill>
                  <a:schemeClr val="bg1"/>
                </a:solidFill>
                <a:effectLst/>
              </a:rPr>
              <a:t>ishandle confidential data.</a:t>
            </a:r>
          </a:p>
          <a:p>
            <a:pPr marL="342900" indent="-342900" algn="just">
              <a:buFontTx/>
              <a:buChar char="-"/>
            </a:pPr>
            <a:r>
              <a:rPr lang="en-GB" sz="2000" dirty="0">
                <a:solidFill>
                  <a:schemeClr val="bg1"/>
                </a:solidFill>
              </a:rPr>
              <a:t>F</a:t>
            </a:r>
            <a:r>
              <a:rPr lang="en-GB" sz="2000" b="0" i="0" dirty="0">
                <a:solidFill>
                  <a:schemeClr val="bg1"/>
                </a:solidFill>
                <a:effectLst/>
              </a:rPr>
              <a:t>acilitate outside attacks by connecting infected USB media into the organization’s computer system.</a:t>
            </a:r>
          </a:p>
          <a:p>
            <a:pPr marL="342900" indent="-342900" algn="just">
              <a:buFontTx/>
              <a:buChar char="-"/>
            </a:pPr>
            <a:r>
              <a:rPr lang="en-GB" sz="2000" dirty="0">
                <a:solidFill>
                  <a:schemeClr val="bg1"/>
                </a:solidFill>
              </a:rPr>
              <a:t>I</a:t>
            </a:r>
            <a:r>
              <a:rPr lang="en-GB" sz="2000" b="0" i="0" dirty="0">
                <a:solidFill>
                  <a:schemeClr val="bg1"/>
                </a:solidFill>
                <a:effectLst/>
              </a:rPr>
              <a:t>nvite malware onto the organization’s network by clicking on malicious emails or websites.</a:t>
            </a:r>
          </a:p>
          <a:p>
            <a:pPr marL="342900" indent="-342900" algn="just">
              <a:buFontTx/>
              <a:buChar char="-"/>
            </a:pPr>
            <a:r>
              <a:rPr lang="en-GB" sz="2000" dirty="0">
                <a:solidFill>
                  <a:schemeClr val="bg1"/>
                </a:solidFill>
              </a:rPr>
              <a:t>T</a:t>
            </a:r>
            <a:r>
              <a:rPr lang="en-GB" sz="2000" b="0" i="0" dirty="0">
                <a:solidFill>
                  <a:schemeClr val="bg1"/>
                </a:solidFill>
                <a:effectLst/>
              </a:rPr>
              <a:t>hreaten the operations of internal servers or network infrastructure devices.</a:t>
            </a:r>
            <a:endParaRPr lang="fr-FR" sz="2000" b="1" i="1" dirty="0">
              <a:solidFill>
                <a:schemeClr val="bg1"/>
              </a:solidFill>
            </a:endParaRPr>
          </a:p>
        </p:txBody>
      </p:sp>
    </p:spTree>
    <p:extLst>
      <p:ext uri="{BB962C8B-B14F-4D97-AF65-F5344CB8AC3E}">
        <p14:creationId xmlns:p14="http://schemas.microsoft.com/office/powerpoint/2010/main" val="1852022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3D154D-538C-DB00-E60D-DA804566EF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AC7157-2EEB-17E9-7DDD-EE1B36F15356}"/>
              </a:ext>
            </a:extLst>
          </p:cNvPr>
          <p:cNvSpPr txBox="1"/>
          <p:nvPr/>
        </p:nvSpPr>
        <p:spPr>
          <a:xfrm>
            <a:off x="2342408" y="2497976"/>
            <a:ext cx="7507183"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Serveurs</a:t>
            </a:r>
          </a:p>
        </p:txBody>
      </p:sp>
      <p:cxnSp>
        <p:nvCxnSpPr>
          <p:cNvPr id="3" name="Straight Connector 2">
            <a:extLst>
              <a:ext uri="{FF2B5EF4-FFF2-40B4-BE49-F238E27FC236}">
                <a16:creationId xmlns:a16="http://schemas.microsoft.com/office/drawing/2014/main" id="{1F557C04-8F8E-1D22-74C0-C16C0A08C015}"/>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9477DA1-1CCA-CBA8-C52D-913F7E2D6D25}"/>
              </a:ext>
            </a:extLst>
          </p:cNvPr>
          <p:cNvSpPr/>
          <p:nvPr/>
        </p:nvSpPr>
        <p:spPr>
          <a:xfrm>
            <a:off x="5838629" y="7357297"/>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Database with solid fill">
            <a:extLst>
              <a:ext uri="{FF2B5EF4-FFF2-40B4-BE49-F238E27FC236}">
                <a16:creationId xmlns:a16="http://schemas.microsoft.com/office/drawing/2014/main" id="{5A984565-FD45-4437-6A36-8E488D82E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5745" y="7400788"/>
            <a:ext cx="460509" cy="460509"/>
          </a:xfrm>
          <a:prstGeom prst="rect">
            <a:avLst/>
          </a:prstGeom>
        </p:spPr>
      </p:pic>
      <p:sp>
        <p:nvSpPr>
          <p:cNvPr id="6" name="TextBox 5">
            <a:extLst>
              <a:ext uri="{FF2B5EF4-FFF2-40B4-BE49-F238E27FC236}">
                <a16:creationId xmlns:a16="http://schemas.microsoft.com/office/drawing/2014/main" id="{0B58F91E-B84D-954E-0407-15D0945234CE}"/>
              </a:ext>
            </a:extLst>
          </p:cNvPr>
          <p:cNvSpPr txBox="1"/>
          <p:nvPr/>
        </p:nvSpPr>
        <p:spPr>
          <a:xfrm>
            <a:off x="1726409" y="8262734"/>
            <a:ext cx="8778938" cy="309315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L'administration des serveurs fournit tous les mécanismes suivant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Connexion et la Distribution des applications sur tout le réseau </a:t>
            </a:r>
            <a:r>
              <a:rPr lang="fr-FR" dirty="0">
                <a:solidFill>
                  <a:schemeClr val="bg1"/>
                </a:solidFill>
                <a:effectLst/>
                <a:latin typeface="Times New Roman" panose="02020603050405020304" pitchFamily="18" charset="0"/>
              </a:rPr>
              <a:t>: afin de permettre la relation entre les différents services.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Gestion et la Distribution des données</a:t>
            </a:r>
            <a:r>
              <a:rPr lang="fr-FR" dirty="0">
                <a:solidFill>
                  <a:schemeClr val="bg1"/>
                </a:solidFill>
                <a:effectLst/>
                <a:latin typeface="Times New Roman" panose="02020603050405020304" pitchFamily="18" charset="0"/>
              </a:rPr>
              <a:t> : comme pour les utilisateurs, doivent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garantir la fiabilité de transmission des informations et offrir des outils permettant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le transfert de ces informations. C'est le rôle des outils de transfert de fichiers, qui permettent le partage des capacités de stockage entre plusieurs systèmes.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Gestion des applications</a:t>
            </a:r>
            <a:r>
              <a:rPr lang="fr-FR" dirty="0">
                <a:solidFill>
                  <a:schemeClr val="bg1"/>
                </a:solidFill>
                <a:effectLst/>
                <a:latin typeface="Times New Roman" panose="02020603050405020304" pitchFamily="18" charset="0"/>
              </a:rPr>
              <a:t> : est essentiellement lié au contrôle et à la protection des accès de ces applications par la distribution de droits, et de différents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protocoles de contrôle d'utilisation de ressources concernant les applications utilisés.</a:t>
            </a:r>
          </a:p>
        </p:txBody>
      </p:sp>
    </p:spTree>
    <p:extLst>
      <p:ext uri="{BB962C8B-B14F-4D97-AF65-F5344CB8AC3E}">
        <p14:creationId xmlns:p14="http://schemas.microsoft.com/office/powerpoint/2010/main" val="3834301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E6C4F-5C79-EA4F-2B66-56A970C962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A0B9E3-120A-8EDC-CBFE-3FC94106868F}"/>
              </a:ext>
            </a:extLst>
          </p:cNvPr>
          <p:cNvSpPr txBox="1"/>
          <p:nvPr/>
        </p:nvSpPr>
        <p:spPr>
          <a:xfrm>
            <a:off x="335621" y="430636"/>
            <a:ext cx="3764172" cy="338554"/>
          </a:xfrm>
          <a:prstGeom prst="rect">
            <a:avLst/>
          </a:prstGeom>
          <a:noFill/>
        </p:spPr>
        <p:txBody>
          <a:bodyPr wrap="none" rtlCol="0">
            <a:spAutoFit/>
          </a:bodyPr>
          <a:lstStyle/>
          <a:p>
            <a:r>
              <a:rPr lang="en-GB" sz="1600" dirty="0">
                <a:solidFill>
                  <a:srgbClr val="FFFFFF"/>
                </a:solidFill>
                <a:latin typeface="Andale Mono" panose="020B0509000000000004" pitchFamily="49" charset="0"/>
              </a:rPr>
              <a:t>Internal and External Threats</a:t>
            </a:r>
            <a:endParaRPr lang="fr-FR" sz="1600"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B884E54-B7E3-A97F-5CCA-43CD555A88C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EC59E05-E5C9-DDDA-29DE-FC64BB87530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D47A667-5AA9-0091-9C68-574A4FB0926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CE63E059-88D6-6CFE-B01F-46280626C5DB}"/>
              </a:ext>
            </a:extLst>
          </p:cNvPr>
          <p:cNvSpPr txBox="1"/>
          <p:nvPr/>
        </p:nvSpPr>
        <p:spPr>
          <a:xfrm>
            <a:off x="410817" y="1378643"/>
            <a:ext cx="8945217" cy="400110"/>
          </a:xfrm>
          <a:prstGeom prst="rect">
            <a:avLst/>
          </a:prstGeom>
          <a:noFill/>
        </p:spPr>
        <p:txBody>
          <a:bodyPr wrap="square" rtlCol="0">
            <a:spAutoFit/>
          </a:bodyPr>
          <a:lstStyle/>
          <a:p>
            <a:pPr algn="just"/>
            <a:r>
              <a:rPr lang="en-GB" sz="2000" b="0" i="0" dirty="0">
                <a:solidFill>
                  <a:srgbClr val="FFFFFF"/>
                </a:solidFill>
                <a:effectLst/>
                <a:latin typeface="CiscoSansTT"/>
              </a:rPr>
              <a:t>Cyber attacks can originate from within an organization as well as from outside of it.</a:t>
            </a:r>
            <a:endParaRPr lang="fr-FR" sz="2000" dirty="0"/>
          </a:p>
        </p:txBody>
      </p:sp>
      <p:pic>
        <p:nvPicPr>
          <p:cNvPr id="7" name="Picture 6">
            <a:extLst>
              <a:ext uri="{FF2B5EF4-FFF2-40B4-BE49-F238E27FC236}">
                <a16:creationId xmlns:a16="http://schemas.microsoft.com/office/drawing/2014/main" id="{3FBE4817-0A9F-E8F9-04CB-E058561712CB}"/>
              </a:ext>
            </a:extLst>
          </p:cNvPr>
          <p:cNvPicPr>
            <a:picLocks noChangeAspect="1"/>
          </p:cNvPicPr>
          <p:nvPr/>
        </p:nvPicPr>
        <p:blipFill>
          <a:blip r:embed="rId2"/>
          <a:srcRect r="50882"/>
          <a:stretch/>
        </p:blipFill>
        <p:spPr>
          <a:xfrm>
            <a:off x="491605" y="2436288"/>
            <a:ext cx="5604394" cy="4421712"/>
          </a:xfrm>
          <a:prstGeom prst="rect">
            <a:avLst/>
          </a:prstGeom>
        </p:spPr>
      </p:pic>
      <p:sp>
        <p:nvSpPr>
          <p:cNvPr id="5" name="TextBox 4">
            <a:extLst>
              <a:ext uri="{FF2B5EF4-FFF2-40B4-BE49-F238E27FC236}">
                <a16:creationId xmlns:a16="http://schemas.microsoft.com/office/drawing/2014/main" id="{79F27098-DCCC-6CE3-6354-246524BCB73A}"/>
              </a:ext>
            </a:extLst>
          </p:cNvPr>
          <p:cNvSpPr txBox="1"/>
          <p:nvPr/>
        </p:nvSpPr>
        <p:spPr>
          <a:xfrm>
            <a:off x="6115878" y="3062094"/>
            <a:ext cx="6076122" cy="3170099"/>
          </a:xfrm>
          <a:prstGeom prst="rect">
            <a:avLst/>
          </a:prstGeom>
          <a:noFill/>
        </p:spPr>
        <p:txBody>
          <a:bodyPr wrap="square" rtlCol="0">
            <a:spAutoFit/>
          </a:bodyPr>
          <a:lstStyle/>
          <a:p>
            <a:r>
              <a:rPr lang="en-GB" sz="2000" b="1" i="1" dirty="0">
                <a:solidFill>
                  <a:schemeClr val="bg1"/>
                </a:solidFill>
                <a:effectLst/>
              </a:rPr>
              <a:t>Internal</a:t>
            </a:r>
          </a:p>
          <a:p>
            <a:pPr algn="just"/>
            <a:r>
              <a:rPr lang="en-GB" sz="2000" b="0" i="0" dirty="0">
                <a:solidFill>
                  <a:schemeClr val="bg1"/>
                </a:solidFill>
                <a:effectLst/>
              </a:rPr>
              <a:t>Employees, contract staff or trusted partners can accidentally or intentionally:</a:t>
            </a:r>
          </a:p>
          <a:p>
            <a:pPr marL="342900" indent="-342900" algn="just">
              <a:buFontTx/>
              <a:buChar char="-"/>
            </a:pPr>
            <a:r>
              <a:rPr lang="en-GB" sz="2000" dirty="0">
                <a:solidFill>
                  <a:schemeClr val="bg1"/>
                </a:solidFill>
              </a:rPr>
              <a:t>M</a:t>
            </a:r>
            <a:r>
              <a:rPr lang="en-GB" sz="2000" b="0" i="0" dirty="0">
                <a:solidFill>
                  <a:schemeClr val="bg1"/>
                </a:solidFill>
                <a:effectLst/>
              </a:rPr>
              <a:t>ishandle confidential data.</a:t>
            </a:r>
          </a:p>
          <a:p>
            <a:pPr marL="342900" indent="-342900" algn="just">
              <a:buFontTx/>
              <a:buChar char="-"/>
            </a:pPr>
            <a:r>
              <a:rPr lang="en-GB" sz="2000" dirty="0">
                <a:solidFill>
                  <a:schemeClr val="bg1"/>
                </a:solidFill>
              </a:rPr>
              <a:t>F</a:t>
            </a:r>
            <a:r>
              <a:rPr lang="en-GB" sz="2000" b="0" i="0" dirty="0">
                <a:solidFill>
                  <a:schemeClr val="bg1"/>
                </a:solidFill>
                <a:effectLst/>
              </a:rPr>
              <a:t>acilitate outside attacks by connecting infected USB media into the organization’s computer system.</a:t>
            </a:r>
          </a:p>
          <a:p>
            <a:pPr marL="342900" indent="-342900" algn="just">
              <a:buFontTx/>
              <a:buChar char="-"/>
            </a:pPr>
            <a:r>
              <a:rPr lang="en-GB" sz="2000" dirty="0">
                <a:solidFill>
                  <a:schemeClr val="bg1"/>
                </a:solidFill>
              </a:rPr>
              <a:t>I</a:t>
            </a:r>
            <a:r>
              <a:rPr lang="en-GB" sz="2000" b="0" i="0" dirty="0">
                <a:solidFill>
                  <a:schemeClr val="bg1"/>
                </a:solidFill>
                <a:effectLst/>
              </a:rPr>
              <a:t>nvite malware onto the organization’s network by clicking on malicious emails or websites.</a:t>
            </a:r>
          </a:p>
          <a:p>
            <a:pPr marL="342900" indent="-342900" algn="just">
              <a:buFontTx/>
              <a:buChar char="-"/>
            </a:pPr>
            <a:r>
              <a:rPr lang="en-GB" sz="2000" dirty="0">
                <a:solidFill>
                  <a:schemeClr val="bg1"/>
                </a:solidFill>
              </a:rPr>
              <a:t>T</a:t>
            </a:r>
            <a:r>
              <a:rPr lang="en-GB" sz="2000" b="0" i="0" dirty="0">
                <a:solidFill>
                  <a:schemeClr val="bg1"/>
                </a:solidFill>
                <a:effectLst/>
              </a:rPr>
              <a:t>hreaten the operations of internal servers or network infrastructure devices.</a:t>
            </a:r>
            <a:endParaRPr lang="fr-FR" sz="2000" b="1" i="1" dirty="0">
              <a:solidFill>
                <a:schemeClr val="bg1"/>
              </a:solidFill>
            </a:endParaRPr>
          </a:p>
        </p:txBody>
      </p:sp>
      <p:sp>
        <p:nvSpPr>
          <p:cNvPr id="6" name="TextBox 5">
            <a:extLst>
              <a:ext uri="{FF2B5EF4-FFF2-40B4-BE49-F238E27FC236}">
                <a16:creationId xmlns:a16="http://schemas.microsoft.com/office/drawing/2014/main" id="{4DB29583-F1F4-1FBB-774E-B05CBC8F2E4D}"/>
              </a:ext>
            </a:extLst>
          </p:cNvPr>
          <p:cNvSpPr txBox="1"/>
          <p:nvPr/>
        </p:nvSpPr>
        <p:spPr>
          <a:xfrm>
            <a:off x="-6972536" y="3062094"/>
            <a:ext cx="6015219" cy="2246769"/>
          </a:xfrm>
          <a:prstGeom prst="rect">
            <a:avLst/>
          </a:prstGeom>
          <a:noFill/>
        </p:spPr>
        <p:txBody>
          <a:bodyPr wrap="square" rtlCol="0">
            <a:spAutoFit/>
          </a:bodyPr>
          <a:lstStyle/>
          <a:p>
            <a:r>
              <a:rPr lang="en-GB" sz="2000" b="1" i="1" dirty="0">
                <a:solidFill>
                  <a:schemeClr val="bg1"/>
                </a:solidFill>
              </a:rPr>
              <a:t>Ex</a:t>
            </a:r>
            <a:r>
              <a:rPr lang="en-GB" sz="2000" b="1" i="1" dirty="0">
                <a:solidFill>
                  <a:schemeClr val="bg1"/>
                </a:solidFill>
                <a:effectLst/>
              </a:rPr>
              <a:t>ternal</a:t>
            </a:r>
          </a:p>
          <a:p>
            <a:pPr algn="just"/>
            <a:r>
              <a:rPr lang="en-GB" sz="2000" b="0" i="0" dirty="0">
                <a:solidFill>
                  <a:schemeClr val="bg1"/>
                </a:solidFill>
                <a:effectLst/>
              </a:rPr>
              <a:t>Amateurs or skilled attackers outside of the organization can:</a:t>
            </a:r>
          </a:p>
          <a:p>
            <a:pPr marL="342900" indent="-342900" algn="just">
              <a:buFontTx/>
              <a:buChar char="-"/>
            </a:pPr>
            <a:r>
              <a:rPr lang="en-GB" sz="2000" dirty="0">
                <a:solidFill>
                  <a:schemeClr val="bg1"/>
                </a:solidFill>
              </a:rPr>
              <a:t>E</a:t>
            </a:r>
            <a:r>
              <a:rPr lang="en-GB" sz="2000" b="0" i="0" dirty="0">
                <a:solidFill>
                  <a:schemeClr val="bg1"/>
                </a:solidFill>
                <a:effectLst/>
              </a:rPr>
              <a:t>xploit vulnerabilities in the network.</a:t>
            </a:r>
          </a:p>
          <a:p>
            <a:pPr marL="342900" indent="-342900" algn="just">
              <a:buFontTx/>
              <a:buChar char="-"/>
            </a:pPr>
            <a:r>
              <a:rPr lang="en-GB" sz="2000" dirty="0">
                <a:solidFill>
                  <a:schemeClr val="bg1"/>
                </a:solidFill>
              </a:rPr>
              <a:t>G</a:t>
            </a:r>
            <a:r>
              <a:rPr lang="en-GB" sz="2000" b="0" i="0" dirty="0">
                <a:solidFill>
                  <a:schemeClr val="bg1"/>
                </a:solidFill>
                <a:effectLst/>
              </a:rPr>
              <a:t>ain unauthorized access to computing devices.</a:t>
            </a:r>
          </a:p>
          <a:p>
            <a:pPr marL="342900" indent="-342900" algn="just">
              <a:buFontTx/>
              <a:buChar char="-"/>
            </a:pPr>
            <a:r>
              <a:rPr lang="en-GB" sz="2000" dirty="0">
                <a:solidFill>
                  <a:schemeClr val="bg1"/>
                </a:solidFill>
              </a:rPr>
              <a:t>U</a:t>
            </a:r>
            <a:r>
              <a:rPr lang="en-GB" sz="2000" b="0" i="0" dirty="0">
                <a:solidFill>
                  <a:schemeClr val="bg1"/>
                </a:solidFill>
                <a:effectLst/>
              </a:rPr>
              <a:t>se social engineering to gain unauthorized access to organizational data.</a:t>
            </a:r>
            <a:endParaRPr lang="fr-FR" sz="2000" b="1" i="1" dirty="0">
              <a:solidFill>
                <a:schemeClr val="bg1"/>
              </a:solidFill>
            </a:endParaRPr>
          </a:p>
        </p:txBody>
      </p:sp>
    </p:spTree>
    <p:extLst>
      <p:ext uri="{BB962C8B-B14F-4D97-AF65-F5344CB8AC3E}">
        <p14:creationId xmlns:p14="http://schemas.microsoft.com/office/powerpoint/2010/main" val="3407919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39666-142F-9D07-38AE-DDEDD9AC7A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56524B-1F5A-D8AB-37A7-D917165C73A6}"/>
              </a:ext>
            </a:extLst>
          </p:cNvPr>
          <p:cNvSpPr txBox="1"/>
          <p:nvPr/>
        </p:nvSpPr>
        <p:spPr>
          <a:xfrm>
            <a:off x="335621" y="430636"/>
            <a:ext cx="3764172" cy="338554"/>
          </a:xfrm>
          <a:prstGeom prst="rect">
            <a:avLst/>
          </a:prstGeom>
          <a:noFill/>
        </p:spPr>
        <p:txBody>
          <a:bodyPr wrap="none" rtlCol="0">
            <a:spAutoFit/>
          </a:bodyPr>
          <a:lstStyle/>
          <a:p>
            <a:r>
              <a:rPr lang="en-GB" sz="1600" dirty="0">
                <a:solidFill>
                  <a:srgbClr val="FFFFFF"/>
                </a:solidFill>
                <a:latin typeface="Andale Mono" panose="020B0509000000000004" pitchFamily="49" charset="0"/>
              </a:rPr>
              <a:t>Internal and External Threats</a:t>
            </a:r>
            <a:endParaRPr lang="fr-FR" sz="1600"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83F8B642-A712-CF60-80D1-990C5BC48A3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DDE72CC-CF45-5DF4-BCCE-6F9B7E8A37F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3502562-F99E-CF57-8ADE-EC89D9DE8490}"/>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DA6A1EB8-0454-A4D3-9E7D-A333418DBD26}"/>
              </a:ext>
            </a:extLst>
          </p:cNvPr>
          <p:cNvSpPr txBox="1"/>
          <p:nvPr/>
        </p:nvSpPr>
        <p:spPr>
          <a:xfrm>
            <a:off x="410817" y="1378643"/>
            <a:ext cx="8945217" cy="400110"/>
          </a:xfrm>
          <a:prstGeom prst="rect">
            <a:avLst/>
          </a:prstGeom>
          <a:noFill/>
        </p:spPr>
        <p:txBody>
          <a:bodyPr wrap="square" rtlCol="0">
            <a:spAutoFit/>
          </a:bodyPr>
          <a:lstStyle/>
          <a:p>
            <a:pPr algn="just"/>
            <a:r>
              <a:rPr lang="en-GB" sz="2000" b="0" i="0" dirty="0">
                <a:solidFill>
                  <a:srgbClr val="FFFFFF"/>
                </a:solidFill>
                <a:effectLst/>
                <a:latin typeface="CiscoSansTT"/>
              </a:rPr>
              <a:t>Cyber attacks can originate from within an organization as well as from outside of it.</a:t>
            </a:r>
            <a:endParaRPr lang="fr-FR" sz="2000" dirty="0"/>
          </a:p>
        </p:txBody>
      </p:sp>
      <p:pic>
        <p:nvPicPr>
          <p:cNvPr id="7" name="Picture 6">
            <a:extLst>
              <a:ext uri="{FF2B5EF4-FFF2-40B4-BE49-F238E27FC236}">
                <a16:creationId xmlns:a16="http://schemas.microsoft.com/office/drawing/2014/main" id="{7E56FED9-52B2-1A4F-54DF-3C023308D81D}"/>
              </a:ext>
            </a:extLst>
          </p:cNvPr>
          <p:cNvPicPr>
            <a:picLocks noChangeAspect="1"/>
          </p:cNvPicPr>
          <p:nvPr/>
        </p:nvPicPr>
        <p:blipFill>
          <a:blip r:embed="rId2"/>
          <a:srcRect l="50814"/>
          <a:stretch/>
        </p:blipFill>
        <p:spPr>
          <a:xfrm>
            <a:off x="6117154" y="2436288"/>
            <a:ext cx="5612295" cy="4421712"/>
          </a:xfrm>
          <a:prstGeom prst="rect">
            <a:avLst/>
          </a:prstGeom>
        </p:spPr>
      </p:pic>
      <p:sp>
        <p:nvSpPr>
          <p:cNvPr id="5" name="TextBox 4">
            <a:extLst>
              <a:ext uri="{FF2B5EF4-FFF2-40B4-BE49-F238E27FC236}">
                <a16:creationId xmlns:a16="http://schemas.microsoft.com/office/drawing/2014/main" id="{273FF456-6845-0F54-7052-E4D93664BE6D}"/>
              </a:ext>
            </a:extLst>
          </p:cNvPr>
          <p:cNvSpPr txBox="1"/>
          <p:nvPr/>
        </p:nvSpPr>
        <p:spPr>
          <a:xfrm>
            <a:off x="59628" y="3062094"/>
            <a:ext cx="6015219" cy="2246769"/>
          </a:xfrm>
          <a:prstGeom prst="rect">
            <a:avLst/>
          </a:prstGeom>
          <a:noFill/>
        </p:spPr>
        <p:txBody>
          <a:bodyPr wrap="square" rtlCol="0">
            <a:spAutoFit/>
          </a:bodyPr>
          <a:lstStyle/>
          <a:p>
            <a:r>
              <a:rPr lang="en-GB" sz="2000" b="1" i="1" dirty="0">
                <a:solidFill>
                  <a:schemeClr val="bg1"/>
                </a:solidFill>
              </a:rPr>
              <a:t>Ex</a:t>
            </a:r>
            <a:r>
              <a:rPr lang="en-GB" sz="2000" b="1" i="1" dirty="0">
                <a:solidFill>
                  <a:schemeClr val="bg1"/>
                </a:solidFill>
                <a:effectLst/>
              </a:rPr>
              <a:t>ternal</a:t>
            </a:r>
          </a:p>
          <a:p>
            <a:pPr algn="just"/>
            <a:r>
              <a:rPr lang="en-GB" sz="2000" b="0" i="0" dirty="0">
                <a:solidFill>
                  <a:schemeClr val="bg1"/>
                </a:solidFill>
                <a:effectLst/>
              </a:rPr>
              <a:t>Amateurs or skilled attackers outside of the organization can:</a:t>
            </a:r>
          </a:p>
          <a:p>
            <a:pPr marL="342900" indent="-342900" algn="just">
              <a:buFontTx/>
              <a:buChar char="-"/>
            </a:pPr>
            <a:r>
              <a:rPr lang="en-GB" sz="2000" dirty="0">
                <a:solidFill>
                  <a:schemeClr val="bg1"/>
                </a:solidFill>
              </a:rPr>
              <a:t>E</a:t>
            </a:r>
            <a:r>
              <a:rPr lang="en-GB" sz="2000" b="0" i="0" dirty="0">
                <a:solidFill>
                  <a:schemeClr val="bg1"/>
                </a:solidFill>
                <a:effectLst/>
              </a:rPr>
              <a:t>xploit vulnerabilities in the network.</a:t>
            </a:r>
          </a:p>
          <a:p>
            <a:pPr marL="342900" indent="-342900" algn="just">
              <a:buFontTx/>
              <a:buChar char="-"/>
            </a:pPr>
            <a:r>
              <a:rPr lang="en-GB" sz="2000" dirty="0">
                <a:solidFill>
                  <a:schemeClr val="bg1"/>
                </a:solidFill>
              </a:rPr>
              <a:t>G</a:t>
            </a:r>
            <a:r>
              <a:rPr lang="en-GB" sz="2000" b="0" i="0" dirty="0">
                <a:solidFill>
                  <a:schemeClr val="bg1"/>
                </a:solidFill>
                <a:effectLst/>
              </a:rPr>
              <a:t>ain unauthorized access to computing devices.</a:t>
            </a:r>
          </a:p>
          <a:p>
            <a:pPr marL="342900" indent="-342900" algn="just">
              <a:buFontTx/>
              <a:buChar char="-"/>
            </a:pPr>
            <a:r>
              <a:rPr lang="en-GB" sz="2000" dirty="0">
                <a:solidFill>
                  <a:schemeClr val="bg1"/>
                </a:solidFill>
              </a:rPr>
              <a:t>U</a:t>
            </a:r>
            <a:r>
              <a:rPr lang="en-GB" sz="2000" b="0" i="0" dirty="0">
                <a:solidFill>
                  <a:schemeClr val="bg1"/>
                </a:solidFill>
                <a:effectLst/>
              </a:rPr>
              <a:t>se social engineering to gain unauthorized access to organizational data.</a:t>
            </a:r>
            <a:endParaRPr lang="fr-FR" sz="2000" b="1" i="1" dirty="0">
              <a:solidFill>
                <a:schemeClr val="bg1"/>
              </a:solidFill>
            </a:endParaRPr>
          </a:p>
        </p:txBody>
      </p:sp>
      <p:sp>
        <p:nvSpPr>
          <p:cNvPr id="6" name="TextBox 5">
            <a:extLst>
              <a:ext uri="{FF2B5EF4-FFF2-40B4-BE49-F238E27FC236}">
                <a16:creationId xmlns:a16="http://schemas.microsoft.com/office/drawing/2014/main" id="{4175B1DE-8F28-4B85-A61A-74B3EABF9058}"/>
              </a:ext>
            </a:extLst>
          </p:cNvPr>
          <p:cNvSpPr txBox="1"/>
          <p:nvPr/>
        </p:nvSpPr>
        <p:spPr>
          <a:xfrm>
            <a:off x="-11642057" y="2542183"/>
            <a:ext cx="11198087" cy="1846659"/>
          </a:xfrm>
          <a:prstGeom prst="rect">
            <a:avLst/>
          </a:prstGeom>
          <a:noFill/>
        </p:spPr>
        <p:txBody>
          <a:bodyPr wrap="square" rtlCol="0">
            <a:spAutoFit/>
          </a:bodyPr>
          <a:lstStyle/>
          <a:p>
            <a:pPr algn="just" rtl="0">
              <a:spcBef>
                <a:spcPts val="600"/>
              </a:spcBef>
            </a:pPr>
            <a:r>
              <a:rPr lang="en-GB" sz="2000" b="0" i="0" dirty="0">
                <a:solidFill>
                  <a:srgbClr val="FFFFFF"/>
                </a:solidFill>
                <a:effectLst/>
              </a:rPr>
              <a:t>Remember that phishing email you received earlier from one of your customers?</a:t>
            </a:r>
          </a:p>
          <a:p>
            <a:pPr algn="just" rtl="0">
              <a:spcBef>
                <a:spcPts val="600"/>
              </a:spcBef>
            </a:pPr>
            <a:r>
              <a:rPr lang="en-GB" sz="2000" b="0" i="0" dirty="0">
                <a:solidFill>
                  <a:srgbClr val="FFFFFF"/>
                </a:solidFill>
                <a:effectLst/>
              </a:rPr>
              <a:t>An investigation into this email revealed that the user accounts and access privileges of a former employee were not fully removed from the IT systems on leaving the company. In fact, this former employee, who now works for a competitor, logged into @Apollo’s customer database only three days ago.</a:t>
            </a:r>
          </a:p>
          <a:p>
            <a:pPr algn="just" rtl="0">
              <a:spcBef>
                <a:spcPts val="600"/>
              </a:spcBef>
            </a:pPr>
            <a:r>
              <a:rPr lang="en-GB" sz="2400" b="1" i="0" dirty="0">
                <a:solidFill>
                  <a:srgbClr val="FFFFFF"/>
                </a:solidFill>
                <a:effectLst/>
              </a:rPr>
              <a:t>Has an internal or external security threat occurred here?</a:t>
            </a:r>
          </a:p>
        </p:txBody>
      </p:sp>
    </p:spTree>
    <p:extLst>
      <p:ext uri="{BB962C8B-B14F-4D97-AF65-F5344CB8AC3E}">
        <p14:creationId xmlns:p14="http://schemas.microsoft.com/office/powerpoint/2010/main" val="2549069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6CE3E03-A42C-08DD-986C-CBCD092E04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18FA1C-1EF7-9DAE-747F-BE6407BA9F66}"/>
              </a:ext>
            </a:extLst>
          </p:cNvPr>
          <p:cNvSpPr txBox="1"/>
          <p:nvPr/>
        </p:nvSpPr>
        <p:spPr>
          <a:xfrm>
            <a:off x="1848678" y="728260"/>
            <a:ext cx="8494644" cy="5401479"/>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Machine de Transport</a:t>
            </a:r>
          </a:p>
        </p:txBody>
      </p:sp>
      <p:cxnSp>
        <p:nvCxnSpPr>
          <p:cNvPr id="3" name="Straight Connector 2">
            <a:extLst>
              <a:ext uri="{FF2B5EF4-FFF2-40B4-BE49-F238E27FC236}">
                <a16:creationId xmlns:a16="http://schemas.microsoft.com/office/drawing/2014/main" id="{B5F51695-FEC0-E598-7B9A-383533924BF2}"/>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586811C-1E1B-D3B4-98DE-E674FCD6326D}"/>
              </a:ext>
            </a:extLst>
          </p:cNvPr>
          <p:cNvSpPr/>
          <p:nvPr/>
        </p:nvSpPr>
        <p:spPr>
          <a:xfrm>
            <a:off x="5841404" y="7344259"/>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Computer with solid fill">
            <a:extLst>
              <a:ext uri="{FF2B5EF4-FFF2-40B4-BE49-F238E27FC236}">
                <a16:creationId xmlns:a16="http://schemas.microsoft.com/office/drawing/2014/main" id="{93C6DC8E-2AF9-0713-FE44-12C33ADD6F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724" y="7420667"/>
            <a:ext cx="344551" cy="344551"/>
          </a:xfrm>
          <a:prstGeom prst="rect">
            <a:avLst/>
          </a:prstGeom>
        </p:spPr>
      </p:pic>
      <p:sp>
        <p:nvSpPr>
          <p:cNvPr id="6" name="TextBox 5">
            <a:extLst>
              <a:ext uri="{FF2B5EF4-FFF2-40B4-BE49-F238E27FC236}">
                <a16:creationId xmlns:a16="http://schemas.microsoft.com/office/drawing/2014/main" id="{50DBB4CE-C3BE-E497-272F-CA6C82BD100E}"/>
              </a:ext>
            </a:extLst>
          </p:cNvPr>
          <p:cNvSpPr txBox="1"/>
          <p:nvPr/>
        </p:nvSpPr>
        <p:spPr>
          <a:xfrm>
            <a:off x="1383956" y="8012273"/>
            <a:ext cx="9428205" cy="506292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L'administration de la machine de transport consiste à fournir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opérations de réseau,</a:t>
            </a:r>
            <a:r>
              <a:rPr lang="fr-FR" dirty="0">
                <a:solidFill>
                  <a:schemeClr val="bg1"/>
                </a:solidFill>
                <a:effectLst/>
                <a:latin typeface="Times New Roman" panose="02020603050405020304" pitchFamily="18" charset="0"/>
              </a:rPr>
              <a:t> dont le rôle est de permettre l'intervention sur le fonctionnement et la modification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liste des incidents réseaux par la mise en place de protocoles de détection et de</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correction</a:t>
            </a:r>
            <a:r>
              <a:rPr lang="fr-FR" dirty="0">
                <a:solidFill>
                  <a:schemeClr val="bg1"/>
                </a:solidFill>
                <a:effectLst/>
                <a:latin typeface="Times New Roman" panose="02020603050405020304" pitchFamily="18" charset="0"/>
              </a:rPr>
              <a:t>: Lorsqu'une alerte est déclenchée, des actions vont être prises pour résoudre l'incident et de ce fait, réduire son influence et ses perturbations sur l'ensemble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performances fournies par le réseau,</a:t>
            </a:r>
            <a:r>
              <a:rPr lang="fr-FR" dirty="0">
                <a:solidFill>
                  <a:schemeClr val="bg1"/>
                </a:solidFill>
                <a:effectLst/>
                <a:latin typeface="Times New Roman" panose="02020603050405020304" pitchFamily="18" charset="0"/>
              </a:rPr>
              <a:t> le but est d'afficher et d'évaluer le système par un ensemble de paramètres comme le temps de réponse ou la charge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du système.</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coûts</a:t>
            </a:r>
            <a:r>
              <a:rPr lang="fr-FR" dirty="0">
                <a:solidFill>
                  <a:schemeClr val="bg1"/>
                </a:solidFill>
                <a:effectLst/>
                <a:latin typeface="Times New Roman" panose="02020603050405020304" pitchFamily="18" charset="0"/>
              </a:rPr>
              <a:t>, afin de pouvoir les mesurer (</a:t>
            </a:r>
            <a:r>
              <a:rPr lang="fr-FR" i="1" dirty="0">
                <a:solidFill>
                  <a:schemeClr val="bg1"/>
                </a:solidFill>
                <a:effectLst/>
                <a:latin typeface="Times New Roman" panose="02020603050405020304" pitchFamily="18" charset="0"/>
              </a:rPr>
              <a:t>dans un réseau, les coûts d'utilisation</a:t>
            </a:r>
            <a:r>
              <a:rPr lang="fr-FR" i="1"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sont</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complexes à évaluer puisqu'ils concernent un ensemble de composants distribués</a:t>
            </a:r>
            <a:r>
              <a:rPr lang="fr-FR" dirty="0">
                <a:solidFill>
                  <a:schemeClr val="bg1"/>
                </a:solidFill>
                <a:effectLst/>
                <a:latin typeface="Times New Roman" panose="02020603050405020304" pitchFamily="18" charset="0"/>
              </a:rPr>
              <a:t>).</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configuration</a:t>
            </a:r>
            <a:r>
              <a:rPr lang="fr-FR" dirty="0">
                <a:solidFill>
                  <a:schemeClr val="bg1"/>
                </a:solidFill>
                <a:effectLst/>
                <a:latin typeface="Times New Roman" panose="02020603050405020304" pitchFamily="18" charset="0"/>
              </a:rPr>
              <a:t>, le but est de déterminer la meilleure configuration du réseau afin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d'améliorer les performances du système et la qualité du service.</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l'inventaire,</a:t>
            </a:r>
            <a:r>
              <a:rPr lang="fr-FR" dirty="0">
                <a:solidFill>
                  <a:schemeClr val="bg1"/>
                </a:solidFill>
                <a:effectLst/>
                <a:latin typeface="Times New Roman" panose="02020603050405020304" pitchFamily="18" charset="0"/>
              </a:rPr>
              <a:t> qui a pour rôle de tenir à jour en temps réel la liste des éléments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logiciels et matériels qui constituent un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l'évolution et les changements,</a:t>
            </a:r>
            <a:r>
              <a:rPr lang="fr-FR" dirty="0">
                <a:solidFill>
                  <a:schemeClr val="bg1"/>
                </a:solidFill>
                <a:effectLst/>
                <a:latin typeface="Times New Roman" panose="02020603050405020304" pitchFamily="18" charset="0"/>
              </a:rPr>
              <a:t> l'objectif est de fournir les informations permettant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de déterminer les nouveaux besoins et les parties du système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concernées par ces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besoins de changement.</a:t>
            </a:r>
          </a:p>
        </p:txBody>
      </p:sp>
    </p:spTree>
    <p:extLst>
      <p:ext uri="{BB962C8B-B14F-4D97-AF65-F5344CB8AC3E}">
        <p14:creationId xmlns:p14="http://schemas.microsoft.com/office/powerpoint/2010/main" val="17989166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752FD-9D6F-CB47-7698-B9C947041F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DCA90A-7D5A-E4F9-942C-29C48BBCDE15}"/>
              </a:ext>
            </a:extLst>
          </p:cNvPr>
          <p:cNvSpPr txBox="1"/>
          <p:nvPr/>
        </p:nvSpPr>
        <p:spPr>
          <a:xfrm>
            <a:off x="335621" y="430636"/>
            <a:ext cx="2406428" cy="338554"/>
          </a:xfrm>
          <a:prstGeom prst="rect">
            <a:avLst/>
          </a:prstGeom>
          <a:noFill/>
        </p:spPr>
        <p:txBody>
          <a:bodyPr wrap="none" rtlCol="0">
            <a:spAutoFit/>
          </a:bodyPr>
          <a:lstStyle/>
          <a:p>
            <a:r>
              <a:rPr lang="en-GB" sz="1600" dirty="0">
                <a:solidFill>
                  <a:srgbClr val="FFFFFF"/>
                </a:solidFill>
                <a:latin typeface="Andale Mono" panose="020B0509000000000004" pitchFamily="49" charset="0"/>
              </a:rPr>
              <a:t>What Do You Think?</a:t>
            </a:r>
            <a:endParaRPr lang="fr-FR" sz="1600"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B3EFC0E-B1E3-CBE1-54A5-E8162B4E0E7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8C2E57F-825E-3441-7E4F-7D959B40AB8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E97A86C-6246-232F-D5DB-EB03CF47B2F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7DF1C027-1100-00BB-35F8-D9C8C37471D0}"/>
              </a:ext>
            </a:extLst>
          </p:cNvPr>
          <p:cNvSpPr txBox="1"/>
          <p:nvPr/>
        </p:nvSpPr>
        <p:spPr>
          <a:xfrm>
            <a:off x="496955" y="2542183"/>
            <a:ext cx="11198087" cy="1846659"/>
          </a:xfrm>
          <a:prstGeom prst="rect">
            <a:avLst/>
          </a:prstGeom>
          <a:noFill/>
        </p:spPr>
        <p:txBody>
          <a:bodyPr wrap="square" rtlCol="0">
            <a:spAutoFit/>
          </a:bodyPr>
          <a:lstStyle/>
          <a:p>
            <a:pPr algn="just" rtl="0">
              <a:spcBef>
                <a:spcPts val="600"/>
              </a:spcBef>
            </a:pPr>
            <a:r>
              <a:rPr lang="en-GB" sz="2000" b="0" i="0" dirty="0">
                <a:solidFill>
                  <a:srgbClr val="FFFFFF"/>
                </a:solidFill>
                <a:effectLst/>
              </a:rPr>
              <a:t>Remember that phishing email you received earlier from one of your customers?</a:t>
            </a:r>
          </a:p>
          <a:p>
            <a:pPr algn="just" rtl="0">
              <a:spcBef>
                <a:spcPts val="600"/>
              </a:spcBef>
            </a:pPr>
            <a:r>
              <a:rPr lang="en-GB" sz="2000" b="0" i="0" dirty="0">
                <a:solidFill>
                  <a:srgbClr val="FFFFFF"/>
                </a:solidFill>
                <a:effectLst/>
              </a:rPr>
              <a:t>An investigation into this email revealed that the user accounts and access privileges of a former employee were not fully removed from the IT systems on leaving the company. In fact, this former employee, who now works for a competitor, logged into @Apollo’s customer database only three days ago.</a:t>
            </a:r>
          </a:p>
          <a:p>
            <a:pPr algn="just" rtl="0">
              <a:spcBef>
                <a:spcPts val="600"/>
              </a:spcBef>
            </a:pPr>
            <a:r>
              <a:rPr lang="en-GB" sz="2400" b="1" i="0" dirty="0">
                <a:solidFill>
                  <a:srgbClr val="FFFFFF"/>
                </a:solidFill>
                <a:effectLst/>
              </a:rPr>
              <a:t>Has an internal or external security threat occurred here?</a:t>
            </a:r>
          </a:p>
        </p:txBody>
      </p:sp>
      <p:sp>
        <p:nvSpPr>
          <p:cNvPr id="8" name="TextBox 7">
            <a:extLst>
              <a:ext uri="{FF2B5EF4-FFF2-40B4-BE49-F238E27FC236}">
                <a16:creationId xmlns:a16="http://schemas.microsoft.com/office/drawing/2014/main" id="{A4AFA203-3996-101A-AD65-0DA3E0CB16BC}"/>
              </a:ext>
            </a:extLst>
          </p:cNvPr>
          <p:cNvSpPr txBox="1"/>
          <p:nvPr/>
        </p:nvSpPr>
        <p:spPr>
          <a:xfrm>
            <a:off x="13477483" y="1378643"/>
            <a:ext cx="8945217" cy="400110"/>
          </a:xfrm>
          <a:prstGeom prst="rect">
            <a:avLst/>
          </a:prstGeom>
          <a:noFill/>
        </p:spPr>
        <p:txBody>
          <a:bodyPr wrap="square" rtlCol="0">
            <a:spAutoFit/>
          </a:bodyPr>
          <a:lstStyle/>
          <a:p>
            <a:pPr algn="just"/>
            <a:r>
              <a:rPr lang="en-GB" sz="2000" b="0" i="0" dirty="0">
                <a:solidFill>
                  <a:srgbClr val="FFFFFF"/>
                </a:solidFill>
                <a:effectLst/>
                <a:latin typeface="CiscoSansTT"/>
              </a:rPr>
              <a:t>Cyber attacks can originate from within an organization as well as from outside of it.</a:t>
            </a:r>
            <a:endParaRPr lang="fr-FR" sz="2000" dirty="0"/>
          </a:p>
        </p:txBody>
      </p:sp>
      <p:pic>
        <p:nvPicPr>
          <p:cNvPr id="9" name="Picture 8">
            <a:extLst>
              <a:ext uri="{FF2B5EF4-FFF2-40B4-BE49-F238E27FC236}">
                <a16:creationId xmlns:a16="http://schemas.microsoft.com/office/drawing/2014/main" id="{923DACBD-3B65-D7EC-BAE7-883077A20E77}"/>
              </a:ext>
            </a:extLst>
          </p:cNvPr>
          <p:cNvPicPr>
            <a:picLocks noChangeAspect="1"/>
          </p:cNvPicPr>
          <p:nvPr/>
        </p:nvPicPr>
        <p:blipFill>
          <a:blip r:embed="rId2"/>
          <a:srcRect l="50814"/>
          <a:stretch/>
        </p:blipFill>
        <p:spPr>
          <a:xfrm>
            <a:off x="19183820" y="2436288"/>
            <a:ext cx="5612295" cy="4421712"/>
          </a:xfrm>
          <a:prstGeom prst="rect">
            <a:avLst/>
          </a:prstGeom>
        </p:spPr>
      </p:pic>
      <p:sp>
        <p:nvSpPr>
          <p:cNvPr id="10" name="TextBox 9">
            <a:extLst>
              <a:ext uri="{FF2B5EF4-FFF2-40B4-BE49-F238E27FC236}">
                <a16:creationId xmlns:a16="http://schemas.microsoft.com/office/drawing/2014/main" id="{12E791A5-7382-03B6-94B6-DE020E32AAA7}"/>
              </a:ext>
            </a:extLst>
          </p:cNvPr>
          <p:cNvSpPr txBox="1"/>
          <p:nvPr/>
        </p:nvSpPr>
        <p:spPr>
          <a:xfrm>
            <a:off x="13126294" y="3062094"/>
            <a:ext cx="6015219" cy="2246769"/>
          </a:xfrm>
          <a:prstGeom prst="rect">
            <a:avLst/>
          </a:prstGeom>
          <a:noFill/>
        </p:spPr>
        <p:txBody>
          <a:bodyPr wrap="square" rtlCol="0">
            <a:spAutoFit/>
          </a:bodyPr>
          <a:lstStyle/>
          <a:p>
            <a:r>
              <a:rPr lang="en-GB" sz="2000" b="1" i="1" dirty="0">
                <a:solidFill>
                  <a:schemeClr val="bg1"/>
                </a:solidFill>
              </a:rPr>
              <a:t>Ex</a:t>
            </a:r>
            <a:r>
              <a:rPr lang="en-GB" sz="2000" b="1" i="1" dirty="0">
                <a:solidFill>
                  <a:schemeClr val="bg1"/>
                </a:solidFill>
                <a:effectLst/>
              </a:rPr>
              <a:t>ternal</a:t>
            </a:r>
          </a:p>
          <a:p>
            <a:pPr algn="just"/>
            <a:r>
              <a:rPr lang="en-GB" sz="2000" b="0" i="0" dirty="0">
                <a:solidFill>
                  <a:schemeClr val="bg1"/>
                </a:solidFill>
                <a:effectLst/>
              </a:rPr>
              <a:t>Amateurs or skilled attackers outside of the organization can:</a:t>
            </a:r>
          </a:p>
          <a:p>
            <a:pPr marL="342900" indent="-342900" algn="just">
              <a:buFontTx/>
              <a:buChar char="-"/>
            </a:pPr>
            <a:r>
              <a:rPr lang="en-GB" sz="2000" dirty="0">
                <a:solidFill>
                  <a:schemeClr val="bg1"/>
                </a:solidFill>
              </a:rPr>
              <a:t>E</a:t>
            </a:r>
            <a:r>
              <a:rPr lang="en-GB" sz="2000" b="0" i="0" dirty="0">
                <a:solidFill>
                  <a:schemeClr val="bg1"/>
                </a:solidFill>
                <a:effectLst/>
              </a:rPr>
              <a:t>xploit vulnerabilities in the network.</a:t>
            </a:r>
          </a:p>
          <a:p>
            <a:pPr marL="342900" indent="-342900" algn="just">
              <a:buFontTx/>
              <a:buChar char="-"/>
            </a:pPr>
            <a:r>
              <a:rPr lang="en-GB" sz="2000" dirty="0">
                <a:solidFill>
                  <a:schemeClr val="bg1"/>
                </a:solidFill>
              </a:rPr>
              <a:t>G</a:t>
            </a:r>
            <a:r>
              <a:rPr lang="en-GB" sz="2000" b="0" i="0" dirty="0">
                <a:solidFill>
                  <a:schemeClr val="bg1"/>
                </a:solidFill>
                <a:effectLst/>
              </a:rPr>
              <a:t>ain unauthorized access to computing devices.</a:t>
            </a:r>
          </a:p>
          <a:p>
            <a:pPr marL="342900" indent="-342900" algn="just">
              <a:buFontTx/>
              <a:buChar char="-"/>
            </a:pPr>
            <a:r>
              <a:rPr lang="en-GB" sz="2000" dirty="0">
                <a:solidFill>
                  <a:schemeClr val="bg1"/>
                </a:solidFill>
              </a:rPr>
              <a:t>U</a:t>
            </a:r>
            <a:r>
              <a:rPr lang="en-GB" sz="2000" b="0" i="0" dirty="0">
                <a:solidFill>
                  <a:schemeClr val="bg1"/>
                </a:solidFill>
                <a:effectLst/>
              </a:rPr>
              <a:t>se social engineering to gain unauthorized access to organizational data.</a:t>
            </a:r>
            <a:endParaRPr lang="fr-FR" sz="2000" b="1" i="1" dirty="0">
              <a:solidFill>
                <a:schemeClr val="bg1"/>
              </a:solidFill>
            </a:endParaRPr>
          </a:p>
        </p:txBody>
      </p:sp>
    </p:spTree>
    <p:extLst>
      <p:ext uri="{BB962C8B-B14F-4D97-AF65-F5344CB8AC3E}">
        <p14:creationId xmlns:p14="http://schemas.microsoft.com/office/powerpoint/2010/main" val="3324106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A8BC-C6E0-A17F-0FE7-7F7C6BC11D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7A052-CAE1-58CA-503A-CB76E7B8846D}"/>
              </a:ext>
            </a:extLst>
          </p:cNvPr>
          <p:cNvSpPr txBox="1"/>
          <p:nvPr/>
        </p:nvSpPr>
        <p:spPr>
          <a:xfrm>
            <a:off x="335621" y="430636"/>
            <a:ext cx="2406428" cy="338554"/>
          </a:xfrm>
          <a:prstGeom prst="rect">
            <a:avLst/>
          </a:prstGeom>
          <a:noFill/>
        </p:spPr>
        <p:txBody>
          <a:bodyPr wrap="none" rtlCol="0">
            <a:spAutoFit/>
          </a:bodyPr>
          <a:lstStyle/>
          <a:p>
            <a:r>
              <a:rPr lang="en-GB" sz="1600" dirty="0">
                <a:solidFill>
                  <a:srgbClr val="FFFFFF"/>
                </a:solidFill>
                <a:latin typeface="Andale Mono" panose="020B0509000000000004" pitchFamily="49" charset="0"/>
              </a:rPr>
              <a:t>What Do You Think?</a:t>
            </a:r>
            <a:endParaRPr lang="fr-FR" sz="1600"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793D61CC-A217-707A-3182-1F93FDBC8F4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0B1A3B8-C9F3-8485-8AE8-D93CADEC4D0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82655A7-BAD3-4155-4BCA-4FD296359D4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7119D7BB-7786-6755-C7EE-5B41C85BAC14}"/>
              </a:ext>
            </a:extLst>
          </p:cNvPr>
          <p:cNvSpPr txBox="1"/>
          <p:nvPr/>
        </p:nvSpPr>
        <p:spPr>
          <a:xfrm>
            <a:off x="516834" y="1271536"/>
            <a:ext cx="11198087" cy="1846659"/>
          </a:xfrm>
          <a:prstGeom prst="rect">
            <a:avLst/>
          </a:prstGeom>
          <a:noFill/>
        </p:spPr>
        <p:txBody>
          <a:bodyPr wrap="square" rtlCol="0">
            <a:spAutoFit/>
          </a:bodyPr>
          <a:lstStyle/>
          <a:p>
            <a:pPr algn="just" rtl="0">
              <a:spcBef>
                <a:spcPts val="600"/>
              </a:spcBef>
            </a:pPr>
            <a:r>
              <a:rPr lang="en-GB" sz="2000" b="0" i="0" dirty="0">
                <a:solidFill>
                  <a:srgbClr val="FFFFFF"/>
                </a:solidFill>
                <a:effectLst/>
              </a:rPr>
              <a:t>Remember that phishing email you received earlier from one of your customers?</a:t>
            </a:r>
          </a:p>
          <a:p>
            <a:pPr algn="just" rtl="0">
              <a:spcBef>
                <a:spcPts val="600"/>
              </a:spcBef>
            </a:pPr>
            <a:r>
              <a:rPr lang="en-GB" sz="2000" b="0" i="0" dirty="0">
                <a:solidFill>
                  <a:srgbClr val="FFFFFF"/>
                </a:solidFill>
                <a:effectLst/>
              </a:rPr>
              <a:t>An investigation into this email revealed that the user accounts and access privileges of a former employee were not fully removed from the IT systems on leaving the company. In fact, this former employee, who now works for a competitor, logged into @Apollo’s customer database only three days ago.</a:t>
            </a:r>
          </a:p>
          <a:p>
            <a:pPr algn="just" rtl="0">
              <a:spcBef>
                <a:spcPts val="600"/>
              </a:spcBef>
            </a:pPr>
            <a:r>
              <a:rPr lang="en-GB" sz="2400" b="1" i="0" dirty="0">
                <a:solidFill>
                  <a:srgbClr val="FFFFFF"/>
                </a:solidFill>
                <a:effectLst/>
              </a:rPr>
              <a:t>Has an internal or external security threat occurred here?</a:t>
            </a:r>
          </a:p>
        </p:txBody>
      </p:sp>
      <p:sp>
        <p:nvSpPr>
          <p:cNvPr id="5" name="TextBox 4">
            <a:extLst>
              <a:ext uri="{FF2B5EF4-FFF2-40B4-BE49-F238E27FC236}">
                <a16:creationId xmlns:a16="http://schemas.microsoft.com/office/drawing/2014/main" id="{096E2A73-76E2-E80D-2CCF-49289015B5C7}"/>
              </a:ext>
            </a:extLst>
          </p:cNvPr>
          <p:cNvSpPr txBox="1"/>
          <p:nvPr/>
        </p:nvSpPr>
        <p:spPr>
          <a:xfrm>
            <a:off x="5249614" y="3975652"/>
            <a:ext cx="1692771" cy="646331"/>
          </a:xfrm>
          <a:prstGeom prst="rect">
            <a:avLst/>
          </a:prstGeom>
          <a:noFill/>
        </p:spPr>
        <p:txBody>
          <a:bodyPr wrap="none" rtlCol="0">
            <a:spAutoFit/>
          </a:bodyPr>
          <a:lstStyle/>
          <a:p>
            <a:r>
              <a:rPr lang="en-GB" sz="3600" b="1" dirty="0">
                <a:solidFill>
                  <a:schemeClr val="bg1"/>
                </a:solidFill>
              </a:rPr>
              <a:t>Internal</a:t>
            </a:r>
            <a:endParaRPr lang="en-GB" sz="2400" b="1" dirty="0">
              <a:solidFill>
                <a:schemeClr val="bg1"/>
              </a:solidFill>
            </a:endParaRPr>
          </a:p>
        </p:txBody>
      </p:sp>
    </p:spTree>
    <p:extLst>
      <p:ext uri="{BB962C8B-B14F-4D97-AF65-F5344CB8AC3E}">
        <p14:creationId xmlns:p14="http://schemas.microsoft.com/office/powerpoint/2010/main" val="1863571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4B30DA-FCEB-96D3-ABDE-DB5F2A4255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B79FA3-FE17-1AA5-C86A-8D214B3B43F4}"/>
              </a:ext>
            </a:extLst>
          </p:cNvPr>
          <p:cNvSpPr txBox="1"/>
          <p:nvPr/>
        </p:nvSpPr>
        <p:spPr>
          <a:xfrm>
            <a:off x="2362286" y="2497976"/>
            <a:ext cx="7507183"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Attentes</a:t>
            </a:r>
          </a:p>
        </p:txBody>
      </p:sp>
      <p:cxnSp>
        <p:nvCxnSpPr>
          <p:cNvPr id="3" name="Straight Connector 2">
            <a:extLst>
              <a:ext uri="{FF2B5EF4-FFF2-40B4-BE49-F238E27FC236}">
                <a16:creationId xmlns:a16="http://schemas.microsoft.com/office/drawing/2014/main" id="{545436BC-7290-373E-A32E-7146140F9883}"/>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41F7E6F-4522-7ADF-7CAB-3AEF1669D154}"/>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ullseye with solid fill">
            <a:extLst>
              <a:ext uri="{FF2B5EF4-FFF2-40B4-BE49-F238E27FC236}">
                <a16:creationId xmlns:a16="http://schemas.microsoft.com/office/drawing/2014/main" id="{94500C8A-615D-50CD-8D6B-A17794BE1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777" y="7446121"/>
            <a:ext cx="344444" cy="344444"/>
          </a:xfrm>
          <a:prstGeom prst="rect">
            <a:avLst/>
          </a:prstGeom>
        </p:spPr>
      </p:pic>
      <p:sp>
        <p:nvSpPr>
          <p:cNvPr id="6" name="TextBox 5">
            <a:extLst>
              <a:ext uri="{FF2B5EF4-FFF2-40B4-BE49-F238E27FC236}">
                <a16:creationId xmlns:a16="http://schemas.microsoft.com/office/drawing/2014/main" id="{0B2676A7-6D35-470D-FDD9-E7B1B87D677B}"/>
              </a:ext>
            </a:extLst>
          </p:cNvPr>
          <p:cNvSpPr txBox="1"/>
          <p:nvPr/>
        </p:nvSpPr>
        <p:spPr>
          <a:xfrm>
            <a:off x="2169953" y="8022246"/>
            <a:ext cx="7891849" cy="3801041"/>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Une attente de l’administration des réseaux informatiques peut être considérée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comme les débouchés auxquels s’attendent les utilisateurs des réseaux informatiques. D’une façon générale, les attentes d’une d'administration réseau doivent permettre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l'extraction des informations des éléments du réseau au moyen d'outils d’un grand nombre d'informations.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la réduction du volume d'informations au moyen de filtres afin de sélectionner les informations significatives.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le stockage des informations retenues dans une base de données d'administration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des traitements sur ces informations.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offrir des interfaces (</a:t>
            </a:r>
            <a:r>
              <a:rPr lang="fr-FR" i="1" dirty="0">
                <a:solidFill>
                  <a:schemeClr val="bg1"/>
                </a:solidFill>
                <a:effectLst/>
                <a:latin typeface="Times New Roman" panose="02020603050405020304" pitchFamily="18" charset="0"/>
              </a:rPr>
              <a:t>utilisateur d'administration administration, opérateur</a:t>
            </a:r>
            <a:r>
              <a:rPr lang="fr-FR" i="1"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réseau</a:t>
            </a:r>
            <a:r>
              <a:rPr lang="fr-FR" dirty="0">
                <a:solidFill>
                  <a:schemeClr val="bg1"/>
                </a:solidFill>
                <a:effectLst/>
                <a:latin typeface="Times New Roman" panose="02020603050405020304" pitchFamily="18" charset="0"/>
              </a:rPr>
              <a:t>).</a:t>
            </a:r>
          </a:p>
        </p:txBody>
      </p:sp>
    </p:spTree>
    <p:extLst>
      <p:ext uri="{BB962C8B-B14F-4D97-AF65-F5344CB8AC3E}">
        <p14:creationId xmlns:p14="http://schemas.microsoft.com/office/powerpoint/2010/main" val="22752305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0"/>
                    </a14:imgEffect>
                  </a14:imgLayer>
                </a14:imgProps>
              </a:ext>
            </a:extLst>
          </a:blip>
          <a:srcRect/>
          <a:stretch>
            <a:fillRect t="-5000" b="-5000"/>
          </a:stretch>
        </a:blipFill>
        <a:effectLst/>
      </p:bgPr>
    </p:bg>
    <p:spTree>
      <p:nvGrpSpPr>
        <p:cNvPr id="1" name="">
          <a:extLst>
            <a:ext uri="{FF2B5EF4-FFF2-40B4-BE49-F238E27FC236}">
              <a16:creationId xmlns:a16="http://schemas.microsoft.com/office/drawing/2014/main" id="{FF72E49F-6700-EE91-60E1-F8AB51806744}"/>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D1519B-7F66-157C-B390-9C9BE4D9F128}"/>
              </a:ext>
            </a:extLst>
          </p:cNvPr>
          <p:cNvPicPr>
            <a:picLocks noChangeAspect="1" noChangeArrowheads="1"/>
          </p:cNvPicPr>
          <p:nvPr/>
        </p:nvPicPr>
        <p:blipFill>
          <a:blip r:embed="rId4"/>
          <a:srcRect/>
          <a:stretch/>
        </p:blipFill>
        <p:spPr bwMode="auto">
          <a:xfrm>
            <a:off x="0" y="-4"/>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 name="Oval 2">
            <a:extLst>
              <a:ext uri="{FF2B5EF4-FFF2-40B4-BE49-F238E27FC236}">
                <a16:creationId xmlns:a16="http://schemas.microsoft.com/office/drawing/2014/main" id="{7385836C-5E6B-BDC1-3A34-406A44928CEC}"/>
              </a:ext>
            </a:extLst>
          </p:cNvPr>
          <p:cNvSpPr/>
          <p:nvPr/>
        </p:nvSpPr>
        <p:spPr>
          <a:xfrm>
            <a:off x="18385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4" name="Oval 3">
            <a:extLst>
              <a:ext uri="{FF2B5EF4-FFF2-40B4-BE49-F238E27FC236}">
                <a16:creationId xmlns:a16="http://schemas.microsoft.com/office/drawing/2014/main" id="{AF6475E3-D265-A8F0-5AFD-492DEE8DC79E}"/>
              </a:ext>
            </a:extLst>
          </p:cNvPr>
          <p:cNvSpPr/>
          <p:nvPr/>
        </p:nvSpPr>
        <p:spPr>
          <a:xfrm>
            <a:off x="1647710"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5" name="Oval 4">
            <a:extLst>
              <a:ext uri="{FF2B5EF4-FFF2-40B4-BE49-F238E27FC236}">
                <a16:creationId xmlns:a16="http://schemas.microsoft.com/office/drawing/2014/main" id="{6F0676B0-4C8C-8A1D-7AF6-71D159975EAE}"/>
              </a:ext>
            </a:extLst>
          </p:cNvPr>
          <p:cNvSpPr/>
          <p:nvPr/>
        </p:nvSpPr>
        <p:spPr>
          <a:xfrm>
            <a:off x="329546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6" name="Oval 5">
            <a:extLst>
              <a:ext uri="{FF2B5EF4-FFF2-40B4-BE49-F238E27FC236}">
                <a16:creationId xmlns:a16="http://schemas.microsoft.com/office/drawing/2014/main" id="{8867CB3B-40AF-DCDA-AE53-1DE58EF6782C}"/>
              </a:ext>
            </a:extLst>
          </p:cNvPr>
          <p:cNvSpPr/>
          <p:nvPr/>
        </p:nvSpPr>
        <p:spPr>
          <a:xfrm>
            <a:off x="4851271"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7" name="Oval 6">
            <a:extLst>
              <a:ext uri="{FF2B5EF4-FFF2-40B4-BE49-F238E27FC236}">
                <a16:creationId xmlns:a16="http://schemas.microsoft.com/office/drawing/2014/main" id="{CF612C70-9EBA-91DA-E0DB-38A362DC57CF}"/>
              </a:ext>
            </a:extLst>
          </p:cNvPr>
          <p:cNvSpPr/>
          <p:nvPr/>
        </p:nvSpPr>
        <p:spPr>
          <a:xfrm>
            <a:off x="640707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8" name="Oval 7">
            <a:extLst>
              <a:ext uri="{FF2B5EF4-FFF2-40B4-BE49-F238E27FC236}">
                <a16:creationId xmlns:a16="http://schemas.microsoft.com/office/drawing/2014/main" id="{3BC94CC4-0DD3-30A8-3490-EB94E56E576D}"/>
              </a:ext>
            </a:extLst>
          </p:cNvPr>
          <p:cNvSpPr/>
          <p:nvPr/>
        </p:nvSpPr>
        <p:spPr>
          <a:xfrm>
            <a:off x="7785198"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689D3B42-DB62-BE92-AB06-199CCBA25F81}"/>
                  </a:ext>
                </a:extLst>
              </p:cNvPr>
              <p:cNvGraphicFramePr>
                <a:graphicFrameLocks noChangeAspect="1"/>
              </p:cNvGraphicFramePr>
              <p:nvPr>
                <p:extLst>
                  <p:ext uri="{D42A27DB-BD31-4B8C-83A1-F6EECF244321}">
                    <p14:modId xmlns:p14="http://schemas.microsoft.com/office/powerpoint/2010/main" val="1947556289"/>
                  </p:ext>
                </p:extLst>
              </p:nvPr>
            </p:nvGraphicFramePr>
            <p:xfrm>
              <a:off x="298004" y="2233577"/>
              <a:ext cx="1198787" cy="674318"/>
            </p:xfrm>
            <a:graphic>
              <a:graphicData uri="http://schemas.microsoft.com/office/powerpoint/2016/sectionzoom">
                <psez:sectionZm>
                  <psez:sectionZmObj sectionId="{8B834F7A-5469-CE49-B6E4-62D5E81BA47D}">
                    <psez:zmPr id="{DFF8177C-89A1-734A-B83B-A40B07BD75B0}" transitionDur="1000" showBg="0">
                      <p166:blipFill xmlns:p166="http://schemas.microsoft.com/office/powerpoint/2016/6/main">
                        <a:blip r:embed="rId5"/>
                        <a:stretch>
                          <a:fillRect/>
                        </a:stretch>
                      </p166:blipFill>
                      <p166:spPr xmlns:p166="http://schemas.microsoft.com/office/powerpoint/2016/6/main">
                        <a:xfrm>
                          <a:off x="0" y="0"/>
                          <a:ext cx="1198787" cy="674318"/>
                        </a:xfrm>
                        <a:prstGeom prst="rect">
                          <a:avLst/>
                        </a:prstGeom>
                      </p166:spPr>
                    </psez:zmPr>
                  </psez:sectionZmObj>
                </psez:sectionZm>
              </a:graphicData>
            </a:graphic>
          </p:graphicFrame>
        </mc:Choice>
        <mc:Fallback xmlns="">
          <p:pic>
            <p:nvPicPr>
              <p:cNvPr id="11" name="Section Zoom 10">
                <a:hlinkClick r:id="rId6" action="ppaction://hlinksldjump"/>
                <a:extLst>
                  <a:ext uri="{FF2B5EF4-FFF2-40B4-BE49-F238E27FC236}">
                    <a16:creationId xmlns:a16="http://schemas.microsoft.com/office/drawing/2014/main" id="{689D3B42-DB62-BE92-AB06-199CCBA25F81}"/>
                  </a:ext>
                </a:extLst>
              </p:cNvPr>
              <p:cNvPicPr>
                <a:picLocks noGrp="1" noRot="1" noChangeAspect="1" noMove="1" noResize="1" noEditPoints="1" noAdjustHandles="1" noChangeArrowheads="1" noChangeShapeType="1"/>
              </p:cNvPicPr>
              <p:nvPr/>
            </p:nvPicPr>
            <p:blipFill>
              <a:blip r:embed="rId7"/>
              <a:stretch>
                <a:fillRect/>
              </a:stretch>
            </p:blipFill>
            <p:spPr>
              <a:xfrm>
                <a:off x="298004" y="2233577"/>
                <a:ext cx="1198787" cy="674318"/>
              </a:xfrm>
              <a:prstGeom prst="rect">
                <a:avLst/>
              </a:prstGeom>
            </p:spPr>
          </p:pic>
        </mc:Fallback>
      </mc:AlternateContent>
      <p:sp useBgFill="1">
        <p:nvSpPr>
          <p:cNvPr id="12" name="Oval 11">
            <a:extLst>
              <a:ext uri="{FF2B5EF4-FFF2-40B4-BE49-F238E27FC236}">
                <a16:creationId xmlns:a16="http://schemas.microsoft.com/office/drawing/2014/main" id="{9B45274B-B2CB-46D0-980C-4E13FD469AC6}"/>
              </a:ext>
            </a:extLst>
          </p:cNvPr>
          <p:cNvSpPr/>
          <p:nvPr/>
        </p:nvSpPr>
        <p:spPr>
          <a:xfrm>
            <a:off x="648894"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3" name="Oval 12">
            <a:extLst>
              <a:ext uri="{FF2B5EF4-FFF2-40B4-BE49-F238E27FC236}">
                <a16:creationId xmlns:a16="http://schemas.microsoft.com/office/drawing/2014/main" id="{AEDC3E42-42F4-23DC-A4C1-7E86876FB17B}"/>
              </a:ext>
            </a:extLst>
          </p:cNvPr>
          <p:cNvSpPr/>
          <p:nvPr/>
        </p:nvSpPr>
        <p:spPr>
          <a:xfrm>
            <a:off x="376346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4" name="Oval 13">
            <a:extLst>
              <a:ext uri="{FF2B5EF4-FFF2-40B4-BE49-F238E27FC236}">
                <a16:creationId xmlns:a16="http://schemas.microsoft.com/office/drawing/2014/main" id="{473E2F9C-48DA-CE75-584A-0927EC066BE7}"/>
              </a:ext>
            </a:extLst>
          </p:cNvPr>
          <p:cNvSpPr/>
          <p:nvPr/>
        </p:nvSpPr>
        <p:spPr>
          <a:xfrm>
            <a:off x="687507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5" name="Oval 14">
            <a:extLst>
              <a:ext uri="{FF2B5EF4-FFF2-40B4-BE49-F238E27FC236}">
                <a16:creationId xmlns:a16="http://schemas.microsoft.com/office/drawing/2014/main" id="{E4558A9F-B045-CD96-E129-91481F5A3411}"/>
              </a:ext>
            </a:extLst>
          </p:cNvPr>
          <p:cNvSpPr/>
          <p:nvPr/>
        </p:nvSpPr>
        <p:spPr>
          <a:xfrm>
            <a:off x="2115710"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6" name="Oval 15">
            <a:extLst>
              <a:ext uri="{FF2B5EF4-FFF2-40B4-BE49-F238E27FC236}">
                <a16:creationId xmlns:a16="http://schemas.microsoft.com/office/drawing/2014/main" id="{5B55A219-D324-5D6F-00C0-63B46D78C357}"/>
              </a:ext>
            </a:extLst>
          </p:cNvPr>
          <p:cNvSpPr/>
          <p:nvPr/>
        </p:nvSpPr>
        <p:spPr>
          <a:xfrm>
            <a:off x="5319271"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7" name="Oval 16">
            <a:extLst>
              <a:ext uri="{FF2B5EF4-FFF2-40B4-BE49-F238E27FC236}">
                <a16:creationId xmlns:a16="http://schemas.microsoft.com/office/drawing/2014/main" id="{D82BAF21-C4EC-C17D-E4B5-11D39EBD5D1C}"/>
              </a:ext>
            </a:extLst>
          </p:cNvPr>
          <p:cNvSpPr/>
          <p:nvPr/>
        </p:nvSpPr>
        <p:spPr>
          <a:xfrm>
            <a:off x="8253198"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Graphic 18" descr="Tick with solid fill">
            <a:extLst>
              <a:ext uri="{FF2B5EF4-FFF2-40B4-BE49-F238E27FC236}">
                <a16:creationId xmlns:a16="http://schemas.microsoft.com/office/drawing/2014/main" id="{57EE2CC8-83E6-6DA9-36D3-8276DFDAA024}"/>
              </a:ext>
            </a:extLst>
          </p:cNvPr>
          <p:cNvSpPr/>
          <p:nvPr/>
        </p:nvSpPr>
        <p:spPr>
          <a:xfrm>
            <a:off x="747219" y="1742649"/>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8DC5F86A-95D5-302C-E444-858D5DF560D0}"/>
                  </a:ext>
                </a:extLst>
              </p:cNvPr>
              <p:cNvGraphicFramePr>
                <a:graphicFrameLocks noChangeAspect="1"/>
              </p:cNvGraphicFramePr>
              <p:nvPr>
                <p:extLst>
                  <p:ext uri="{D42A27DB-BD31-4B8C-83A1-F6EECF244321}">
                    <p14:modId xmlns:p14="http://schemas.microsoft.com/office/powerpoint/2010/main" val="1597993936"/>
                  </p:ext>
                </p:extLst>
              </p:nvPr>
            </p:nvGraphicFramePr>
            <p:xfrm>
              <a:off x="1790567" y="3991403"/>
              <a:ext cx="1158747" cy="651795"/>
            </p:xfrm>
            <a:graphic>
              <a:graphicData uri="http://schemas.microsoft.com/office/powerpoint/2016/sectionzoom">
                <psez:sectionZm>
                  <psez:sectionZmObj sectionId="{C58CD7BF-8696-2E41-AB24-5A0C944995B3}">
                    <psez:zmPr id="{B49EF4B5-CCDA-BB42-9AFD-211118A35656}" transitionDur="1000" showBg="0">
                      <p166:blipFill xmlns:p166="http://schemas.microsoft.com/office/powerpoint/2016/6/main">
                        <a:blip r:embed="rId8"/>
                        <a:stretch>
                          <a:fillRect/>
                        </a:stretch>
                      </p166:blipFill>
                      <p166:spPr xmlns:p166="http://schemas.microsoft.com/office/powerpoint/2016/6/main">
                        <a:xfrm>
                          <a:off x="0" y="0"/>
                          <a:ext cx="1158747" cy="651795"/>
                        </a:xfrm>
                        <a:prstGeom prst="rect">
                          <a:avLst/>
                        </a:prstGeom>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8DC5F86A-95D5-302C-E444-858D5DF560D0}"/>
                  </a:ext>
                </a:extLst>
              </p:cNvPr>
              <p:cNvPicPr>
                <a:picLocks noGrp="1" noRot="1" noChangeAspect="1" noMove="1" noResize="1" noEditPoints="1" noAdjustHandles="1" noChangeArrowheads="1" noChangeShapeType="1"/>
              </p:cNvPicPr>
              <p:nvPr/>
            </p:nvPicPr>
            <p:blipFill>
              <a:blip r:embed="rId10"/>
              <a:stretch>
                <a:fillRect/>
              </a:stretch>
            </p:blipFill>
            <p:spPr>
              <a:xfrm>
                <a:off x="1790567" y="3991403"/>
                <a:ext cx="1158747" cy="6517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9D87D27B-798C-2F15-FD82-AB03D7484DD2}"/>
                  </a:ext>
                </a:extLst>
              </p:cNvPr>
              <p:cNvGraphicFramePr>
                <a:graphicFrameLocks noChangeAspect="1"/>
              </p:cNvGraphicFramePr>
              <p:nvPr>
                <p:extLst>
                  <p:ext uri="{D42A27DB-BD31-4B8C-83A1-F6EECF244321}">
                    <p14:modId xmlns:p14="http://schemas.microsoft.com/office/powerpoint/2010/main" val="3340813706"/>
                  </p:ext>
                </p:extLst>
              </p:nvPr>
            </p:nvGraphicFramePr>
            <p:xfrm>
              <a:off x="3447535" y="2233577"/>
              <a:ext cx="1167243" cy="697491"/>
            </p:xfrm>
            <a:graphic>
              <a:graphicData uri="http://schemas.microsoft.com/office/powerpoint/2016/sectionzoom">
                <psez:sectionZm>
                  <psez:sectionZmObj sectionId="{157188CC-D6C8-4E40-8E6E-4FE89790E16E}">
                    <psez:zmPr id="{D17F4671-B04E-8743-B841-C5794E2773D3}" transitionDur="1000" showBg="0">
                      <p166:blipFill xmlns:p166="http://schemas.microsoft.com/office/powerpoint/2016/6/main">
                        <a:blip r:embed="rId11"/>
                        <a:stretch>
                          <a:fillRect/>
                        </a:stretch>
                      </p166:blipFill>
                      <p166:spPr xmlns:p166="http://schemas.microsoft.com/office/powerpoint/2016/6/main">
                        <a:xfrm>
                          <a:off x="0" y="0"/>
                          <a:ext cx="1167243" cy="697491"/>
                        </a:xfrm>
                        <a:prstGeom prst="rect">
                          <a:avLst/>
                        </a:prstGeom>
                      </p166:spPr>
                    </psez:zmPr>
                  </psez:sectionZmObj>
                </psez:sectionZm>
              </a:graphicData>
            </a:graphic>
          </p:graphicFrame>
        </mc:Choice>
        <mc:Fallback xmlns="">
          <p:pic>
            <p:nvPicPr>
              <p:cNvPr id="24" name="Section Zoom 23">
                <a:hlinkClick r:id="rId12" action="ppaction://hlinksldjump"/>
                <a:extLst>
                  <a:ext uri="{FF2B5EF4-FFF2-40B4-BE49-F238E27FC236}">
                    <a16:creationId xmlns:a16="http://schemas.microsoft.com/office/drawing/2014/main" id="{9D87D27B-798C-2F15-FD82-AB03D7484DD2}"/>
                  </a:ext>
                </a:extLst>
              </p:cNvPr>
              <p:cNvPicPr>
                <a:picLocks noGrp="1" noRot="1" noChangeAspect="1" noMove="1" noResize="1" noEditPoints="1" noAdjustHandles="1" noChangeArrowheads="1" noChangeShapeType="1"/>
              </p:cNvPicPr>
              <p:nvPr/>
            </p:nvPicPr>
            <p:blipFill>
              <a:blip r:embed="rId13"/>
              <a:stretch>
                <a:fillRect/>
              </a:stretch>
            </p:blipFill>
            <p:spPr>
              <a:xfrm>
                <a:off x="3447535" y="2233577"/>
                <a:ext cx="1167243" cy="69749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0E8AE913-3233-1BDA-0C1E-F7D9B3B421BB}"/>
                  </a:ext>
                </a:extLst>
              </p:cNvPr>
              <p:cNvGraphicFramePr>
                <a:graphicFrameLocks noChangeAspect="1"/>
              </p:cNvGraphicFramePr>
              <p:nvPr>
                <p:extLst>
                  <p:ext uri="{D42A27DB-BD31-4B8C-83A1-F6EECF244321}">
                    <p14:modId xmlns:p14="http://schemas.microsoft.com/office/powerpoint/2010/main" val="1355931606"/>
                  </p:ext>
                </p:extLst>
              </p:nvPr>
            </p:nvGraphicFramePr>
            <p:xfrm>
              <a:off x="6542554" y="2233577"/>
              <a:ext cx="1198788" cy="674318"/>
            </p:xfrm>
            <a:graphic>
              <a:graphicData uri="http://schemas.microsoft.com/office/powerpoint/2016/sectionzoom">
                <psez:sectionZm>
                  <psez:sectionZmObj sectionId="{89EDAFDA-396A-8641-9E93-0016705F2EDD}">
                    <psez:zmPr id="{B0CFF8F4-4A3C-BB43-A7E2-512F35177656}" transitionDur="1000" showBg="0">
                      <p166:blipFill xmlns:p166="http://schemas.microsoft.com/office/powerpoint/2016/6/main">
                        <a:blip r:embed="rId14"/>
                        <a:stretch>
                          <a:fillRect/>
                        </a:stretch>
                      </p166:blipFill>
                      <p166:spPr xmlns:p166="http://schemas.microsoft.com/office/powerpoint/2016/6/main">
                        <a:xfrm>
                          <a:off x="0" y="0"/>
                          <a:ext cx="1198788" cy="674318"/>
                        </a:xfrm>
                        <a:prstGeom prst="rect">
                          <a:avLst/>
                        </a:prstGeom>
                      </p166:spPr>
                    </psez:zmPr>
                  </psez:sectionZmObj>
                </psez:sectionZm>
              </a:graphicData>
            </a:graphic>
          </p:graphicFrame>
        </mc:Choice>
        <mc:Fallback xmlns="">
          <p:pic>
            <p:nvPicPr>
              <p:cNvPr id="28" name="Section Zoom 27">
                <a:hlinkClick r:id="rId15" action="ppaction://hlinksldjump"/>
                <a:extLst>
                  <a:ext uri="{FF2B5EF4-FFF2-40B4-BE49-F238E27FC236}">
                    <a16:creationId xmlns:a16="http://schemas.microsoft.com/office/drawing/2014/main" id="{0E8AE913-3233-1BDA-0C1E-F7D9B3B421BB}"/>
                  </a:ext>
                </a:extLst>
              </p:cNvPr>
              <p:cNvPicPr>
                <a:picLocks noGrp="1" noRot="1" noChangeAspect="1" noMove="1" noResize="1" noEditPoints="1" noAdjustHandles="1" noChangeArrowheads="1" noChangeShapeType="1"/>
              </p:cNvPicPr>
              <p:nvPr/>
            </p:nvPicPr>
            <p:blipFill>
              <a:blip r:embed="rId16"/>
              <a:stretch>
                <a:fillRect/>
              </a:stretch>
            </p:blipFill>
            <p:spPr>
              <a:xfrm>
                <a:off x="6542554" y="2233577"/>
                <a:ext cx="1198788" cy="67431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EDF4895F-1C0E-B7A0-B39A-30C52F0F1742}"/>
                  </a:ext>
                </a:extLst>
              </p:cNvPr>
              <p:cNvGraphicFramePr>
                <a:graphicFrameLocks noChangeAspect="1"/>
              </p:cNvGraphicFramePr>
              <p:nvPr>
                <p:extLst>
                  <p:ext uri="{D42A27DB-BD31-4B8C-83A1-F6EECF244321}">
                    <p14:modId xmlns:p14="http://schemas.microsoft.com/office/powerpoint/2010/main" val="1707546491"/>
                  </p:ext>
                </p:extLst>
              </p:nvPr>
            </p:nvGraphicFramePr>
            <p:xfrm>
              <a:off x="7949710" y="3985164"/>
              <a:ext cx="1144866" cy="643987"/>
            </p:xfrm>
            <a:graphic>
              <a:graphicData uri="http://schemas.microsoft.com/office/powerpoint/2016/sectionzoom">
                <psez:sectionZm>
                  <psez:sectionZmObj sectionId="{8757D7C9-BE0F-5841-9EC9-F16ADDA5270A}">
                    <psez:zmPr id="{8E0B2D09-03E4-314D-A0AA-233ED22AAA26}" transitionDur="1000" showBg="0">
                      <p166:blipFill xmlns:p166="http://schemas.microsoft.com/office/powerpoint/2016/6/main">
                        <a:blip r:embed="rId17"/>
                        <a:stretch>
                          <a:fillRect/>
                        </a:stretch>
                      </p166:blipFill>
                      <p166:spPr xmlns:p166="http://schemas.microsoft.com/office/powerpoint/2016/6/main">
                        <a:xfrm>
                          <a:off x="0" y="0"/>
                          <a:ext cx="1144866" cy="643987"/>
                        </a:xfrm>
                        <a:prstGeom prst="rect">
                          <a:avLst/>
                        </a:prstGeom>
                      </p166:spPr>
                    </psez:zmPr>
                  </psez:sectionZmObj>
                </psez:sectionZm>
              </a:graphicData>
            </a:graphic>
          </p:graphicFrame>
        </mc:Choice>
        <mc:Fallback xmlns="">
          <p:pic>
            <p:nvPicPr>
              <p:cNvPr id="30" name="Section Zoom 29">
                <a:hlinkClick r:id="rId18" action="ppaction://hlinksldjump"/>
                <a:extLst>
                  <a:ext uri="{FF2B5EF4-FFF2-40B4-BE49-F238E27FC236}">
                    <a16:creationId xmlns:a16="http://schemas.microsoft.com/office/drawing/2014/main" id="{EDF4895F-1C0E-B7A0-B39A-30C52F0F1742}"/>
                  </a:ext>
                </a:extLst>
              </p:cNvPr>
              <p:cNvPicPr>
                <a:picLocks noGrp="1" noRot="1" noChangeAspect="1" noMove="1" noResize="1" noEditPoints="1" noAdjustHandles="1" noChangeArrowheads="1" noChangeShapeType="1"/>
              </p:cNvPicPr>
              <p:nvPr/>
            </p:nvPicPr>
            <p:blipFill>
              <a:blip r:embed="rId19"/>
              <a:stretch>
                <a:fillRect/>
              </a:stretch>
            </p:blipFill>
            <p:spPr>
              <a:xfrm>
                <a:off x="7949710" y="3985164"/>
                <a:ext cx="1144866" cy="643987"/>
              </a:xfrm>
              <a:prstGeom prst="rect">
                <a:avLst/>
              </a:prstGeom>
            </p:spPr>
          </p:pic>
        </mc:Fallback>
      </mc:AlternateContent>
      <p:sp useBgFill="1">
        <p:nvSpPr>
          <p:cNvPr id="31" name="Oval 30">
            <a:extLst>
              <a:ext uri="{FF2B5EF4-FFF2-40B4-BE49-F238E27FC236}">
                <a16:creationId xmlns:a16="http://schemas.microsoft.com/office/drawing/2014/main" id="{5E420DF6-A870-8FCE-299F-079A4AC2E091}"/>
              </a:ext>
            </a:extLst>
          </p:cNvPr>
          <p:cNvSpPr/>
          <p:nvPr/>
        </p:nvSpPr>
        <p:spPr>
          <a:xfrm>
            <a:off x="912547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2" name="Oval 31">
            <a:extLst>
              <a:ext uri="{FF2B5EF4-FFF2-40B4-BE49-F238E27FC236}">
                <a16:creationId xmlns:a16="http://schemas.microsoft.com/office/drawing/2014/main" id="{90915359-D5B3-A052-C313-C3E91902FB2D}"/>
              </a:ext>
            </a:extLst>
          </p:cNvPr>
          <p:cNvSpPr/>
          <p:nvPr/>
        </p:nvSpPr>
        <p:spPr>
          <a:xfrm>
            <a:off x="10503598"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3" name="Oval 32">
            <a:extLst>
              <a:ext uri="{FF2B5EF4-FFF2-40B4-BE49-F238E27FC236}">
                <a16:creationId xmlns:a16="http://schemas.microsoft.com/office/drawing/2014/main" id="{CE3403DD-11CB-66ED-3437-8265DA7DBBAE}"/>
              </a:ext>
            </a:extLst>
          </p:cNvPr>
          <p:cNvSpPr/>
          <p:nvPr/>
        </p:nvSpPr>
        <p:spPr>
          <a:xfrm>
            <a:off x="959347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4" name="Oval 33">
            <a:extLst>
              <a:ext uri="{FF2B5EF4-FFF2-40B4-BE49-F238E27FC236}">
                <a16:creationId xmlns:a16="http://schemas.microsoft.com/office/drawing/2014/main" id="{30C98C2A-E99D-8351-82E7-BC917625B927}"/>
              </a:ext>
            </a:extLst>
          </p:cNvPr>
          <p:cNvSpPr/>
          <p:nvPr/>
        </p:nvSpPr>
        <p:spPr>
          <a:xfrm>
            <a:off x="10971598"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48F4ED0C-7D3C-5C77-BC20-B8C65D19A435}"/>
                  </a:ext>
                </a:extLst>
              </p:cNvPr>
              <p:cNvGraphicFramePr>
                <a:graphicFrameLocks noChangeAspect="1"/>
              </p:cNvGraphicFramePr>
              <p:nvPr>
                <p:extLst>
                  <p:ext uri="{D42A27DB-BD31-4B8C-83A1-F6EECF244321}">
                    <p14:modId xmlns:p14="http://schemas.microsoft.com/office/powerpoint/2010/main" val="788169833"/>
                  </p:ext>
                </p:extLst>
              </p:nvPr>
            </p:nvGraphicFramePr>
            <p:xfrm>
              <a:off x="9240379" y="2239768"/>
              <a:ext cx="1231717" cy="692841"/>
            </p:xfrm>
            <a:graphic>
              <a:graphicData uri="http://schemas.microsoft.com/office/powerpoint/2016/sectionzoom">
                <psez:sectionZm>
                  <psez:sectionZmObj sectionId="{CFE44C17-8835-9544-BD05-7A8566408F78}">
                    <psez:zmPr id="{F20E6FE5-2B98-E64D-8C16-D00BBB23F87F}" transitionDur="1000" showBg="0">
                      <p166:blipFill xmlns:p166="http://schemas.microsoft.com/office/powerpoint/2016/6/main">
                        <a:blip r:embed="rId20"/>
                        <a:stretch>
                          <a:fillRect/>
                        </a:stretch>
                      </p166:blipFill>
                      <p166:spPr xmlns:p166="http://schemas.microsoft.com/office/powerpoint/2016/6/main">
                        <a:xfrm>
                          <a:off x="0" y="0"/>
                          <a:ext cx="1231717" cy="692841"/>
                        </a:xfrm>
                        <a:prstGeom prst="rect">
                          <a:avLst/>
                        </a:prstGeom>
                      </p166:spPr>
                    </psez:zmPr>
                  </psez:sectionZmObj>
                </psez:sectionZm>
              </a:graphicData>
            </a:graphic>
          </p:graphicFrame>
        </mc:Choice>
        <mc:Fallback xmlns="">
          <p:pic>
            <p:nvPicPr>
              <p:cNvPr id="39" name="Section Zoom 38">
                <a:hlinkClick r:id="rId21" action="ppaction://hlinksldjump"/>
                <a:extLst>
                  <a:ext uri="{FF2B5EF4-FFF2-40B4-BE49-F238E27FC236}">
                    <a16:creationId xmlns:a16="http://schemas.microsoft.com/office/drawing/2014/main" id="{48F4ED0C-7D3C-5C77-BC20-B8C65D19A435}"/>
                  </a:ext>
                </a:extLst>
              </p:cNvPr>
              <p:cNvPicPr>
                <a:picLocks noGrp="1" noRot="1" noChangeAspect="1" noMove="1" noResize="1" noEditPoints="1" noAdjustHandles="1" noChangeArrowheads="1" noChangeShapeType="1"/>
              </p:cNvPicPr>
              <p:nvPr/>
            </p:nvPicPr>
            <p:blipFill>
              <a:blip r:embed="rId22"/>
              <a:stretch>
                <a:fillRect/>
              </a:stretch>
            </p:blipFill>
            <p:spPr>
              <a:xfrm>
                <a:off x="9240379" y="2239768"/>
                <a:ext cx="1231717" cy="69284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FB7817B5-D747-0101-87E7-85DE5212A67B}"/>
                  </a:ext>
                </a:extLst>
              </p:cNvPr>
              <p:cNvGraphicFramePr>
                <a:graphicFrameLocks noChangeAspect="1"/>
              </p:cNvGraphicFramePr>
              <p:nvPr>
                <p:extLst>
                  <p:ext uri="{D42A27DB-BD31-4B8C-83A1-F6EECF244321}">
                    <p14:modId xmlns:p14="http://schemas.microsoft.com/office/powerpoint/2010/main" val="346301566"/>
                  </p:ext>
                </p:extLst>
              </p:nvPr>
            </p:nvGraphicFramePr>
            <p:xfrm>
              <a:off x="10645577" y="3976238"/>
              <a:ext cx="1156393" cy="650471"/>
            </p:xfrm>
            <a:graphic>
              <a:graphicData uri="http://schemas.microsoft.com/office/powerpoint/2016/sectionzoom">
                <psez:sectionZm>
                  <psez:sectionZmObj sectionId="{B5317D9E-FE60-624C-9E72-EAA59EA45B1C}">
                    <psez:zmPr id="{064A7B1E-3688-9B42-A42A-54E2EC769AE7}" transitionDur="1000" showBg="0">
                      <p166:blipFill xmlns:p166="http://schemas.microsoft.com/office/powerpoint/2016/6/main">
                        <a:blip r:embed="rId23"/>
                        <a:stretch>
                          <a:fillRect/>
                        </a:stretch>
                      </p166:blipFill>
                      <p166:spPr xmlns:p166="http://schemas.microsoft.com/office/powerpoint/2016/6/main">
                        <a:xfrm>
                          <a:off x="0" y="0"/>
                          <a:ext cx="1156393" cy="650471"/>
                        </a:xfrm>
                        <a:prstGeom prst="rect">
                          <a:avLst/>
                        </a:prstGeom>
                      </p166:spPr>
                    </psez:zmPr>
                  </psez:sectionZmObj>
                </psez:sectionZm>
              </a:graphicData>
            </a:graphic>
          </p:graphicFrame>
        </mc:Choice>
        <mc:Fallback xmlns="">
          <p:pic>
            <p:nvPicPr>
              <p:cNvPr id="41" name="Section Zoom 40">
                <a:hlinkClick r:id="rId24" action="ppaction://hlinksldjump"/>
                <a:extLst>
                  <a:ext uri="{FF2B5EF4-FFF2-40B4-BE49-F238E27FC236}">
                    <a16:creationId xmlns:a16="http://schemas.microsoft.com/office/drawing/2014/main" id="{FB7817B5-D747-0101-87E7-85DE5212A67B}"/>
                  </a:ext>
                </a:extLst>
              </p:cNvPr>
              <p:cNvPicPr>
                <a:picLocks noGrp="1" noRot="1" noChangeAspect="1" noMove="1" noResize="1" noEditPoints="1" noAdjustHandles="1" noChangeArrowheads="1" noChangeShapeType="1"/>
              </p:cNvPicPr>
              <p:nvPr/>
            </p:nvPicPr>
            <p:blipFill>
              <a:blip r:embed="rId25"/>
              <a:stretch>
                <a:fillRect/>
              </a:stretch>
            </p:blipFill>
            <p:spPr>
              <a:xfrm>
                <a:off x="10645577" y="3976238"/>
                <a:ext cx="1156393" cy="65047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D317C335-34BE-0B80-9090-FF0F0896D5B8}"/>
                  </a:ext>
                </a:extLst>
              </p:cNvPr>
              <p:cNvGraphicFramePr>
                <a:graphicFrameLocks noChangeAspect="1"/>
              </p:cNvGraphicFramePr>
              <p:nvPr>
                <p:extLst>
                  <p:ext uri="{D42A27DB-BD31-4B8C-83A1-F6EECF244321}">
                    <p14:modId xmlns:p14="http://schemas.microsoft.com/office/powerpoint/2010/main" val="1591942882"/>
                  </p:ext>
                </p:extLst>
              </p:nvPr>
            </p:nvGraphicFramePr>
            <p:xfrm>
              <a:off x="4996187" y="3991403"/>
              <a:ext cx="1158747" cy="651795"/>
            </p:xfrm>
            <a:graphic>
              <a:graphicData uri="http://schemas.microsoft.com/office/powerpoint/2016/sectionzoom">
                <psez:sectionZm>
                  <psez:sectionZmObj sectionId="{8F728771-AC4A-8241-94CE-8088F70FE6CF}">
                    <psez:zmPr id="{0869C4BF-5130-1F4A-BC70-6C03B593E353}" transitionDur="1000" showBg="0">
                      <p166:blipFill xmlns:p166="http://schemas.microsoft.com/office/powerpoint/2016/6/main">
                        <a:blip r:embed="rId26"/>
                        <a:stretch>
                          <a:fillRect/>
                        </a:stretch>
                      </p166:blipFill>
                      <p166:spPr xmlns:p166="http://schemas.microsoft.com/office/powerpoint/2016/6/main">
                        <a:xfrm>
                          <a:off x="0" y="0"/>
                          <a:ext cx="1158747" cy="651795"/>
                        </a:xfrm>
                        <a:prstGeom prst="rect">
                          <a:avLst/>
                        </a:prstGeom>
                      </p166:spPr>
                    </psez:zmPr>
                  </psez:sectionZmObj>
                </psez:sectionZm>
              </a:graphicData>
            </a:graphic>
          </p:graphicFrame>
        </mc:Choice>
        <mc:Fallback xmlns="">
          <p:pic>
            <p:nvPicPr>
              <p:cNvPr id="26" name="Section Zoom 25">
                <a:hlinkClick r:id="rId27" action="ppaction://hlinksldjump"/>
                <a:extLst>
                  <a:ext uri="{FF2B5EF4-FFF2-40B4-BE49-F238E27FC236}">
                    <a16:creationId xmlns:a16="http://schemas.microsoft.com/office/drawing/2014/main" id="{D317C335-34BE-0B80-9090-FF0F0896D5B8}"/>
                  </a:ext>
                </a:extLst>
              </p:cNvPr>
              <p:cNvPicPr>
                <a:picLocks noGrp="1" noRot="1" noChangeAspect="1" noMove="1" noResize="1" noEditPoints="1" noAdjustHandles="1" noChangeArrowheads="1" noChangeShapeType="1"/>
              </p:cNvPicPr>
              <p:nvPr/>
            </p:nvPicPr>
            <p:blipFill>
              <a:blip r:embed="rId28"/>
              <a:stretch>
                <a:fillRect/>
              </a:stretch>
            </p:blipFill>
            <p:spPr>
              <a:xfrm>
                <a:off x="4996187" y="3991403"/>
                <a:ext cx="1158747" cy="651795"/>
              </a:xfrm>
              <a:prstGeom prst="rect">
                <a:avLst/>
              </a:prstGeom>
            </p:spPr>
          </p:pic>
        </mc:Fallback>
      </mc:AlternateContent>
      <p:pic>
        <p:nvPicPr>
          <p:cNvPr id="43" name="Graphic 42" descr="Social network with solid fill">
            <a:extLst>
              <a:ext uri="{FF2B5EF4-FFF2-40B4-BE49-F238E27FC236}">
                <a16:creationId xmlns:a16="http://schemas.microsoft.com/office/drawing/2014/main" id="{D6224F52-0031-117F-DA08-10D19A190D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813512" y="1621156"/>
            <a:ext cx="432172" cy="432172"/>
          </a:xfrm>
          <a:prstGeom prst="rect">
            <a:avLst/>
          </a:prstGeom>
        </p:spPr>
      </p:pic>
      <p:pic>
        <p:nvPicPr>
          <p:cNvPr id="45" name="Graphic 44" descr="Computer with solid fill">
            <a:extLst>
              <a:ext uri="{FF2B5EF4-FFF2-40B4-BE49-F238E27FC236}">
                <a16:creationId xmlns:a16="http://schemas.microsoft.com/office/drawing/2014/main" id="{B3CFE915-82EE-323E-3954-C449BA7C08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957396" y="1674164"/>
            <a:ext cx="344551" cy="344551"/>
          </a:xfrm>
          <a:prstGeom prst="rect">
            <a:avLst/>
          </a:prstGeom>
        </p:spPr>
      </p:pic>
      <p:pic>
        <p:nvPicPr>
          <p:cNvPr id="47" name="Graphic 46" descr="Database with solid fill">
            <a:extLst>
              <a:ext uri="{FF2B5EF4-FFF2-40B4-BE49-F238E27FC236}">
                <a16:creationId xmlns:a16="http://schemas.microsoft.com/office/drawing/2014/main" id="{CD754C48-E1F9-C431-ABC3-06BDF14577B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346387" y="4799735"/>
            <a:ext cx="460509" cy="460509"/>
          </a:xfrm>
          <a:prstGeom prst="rect">
            <a:avLst/>
          </a:prstGeom>
        </p:spPr>
      </p:pic>
      <p:pic>
        <p:nvPicPr>
          <p:cNvPr id="49" name="Graphic 48" descr="Books with solid fill">
            <a:extLst>
              <a:ext uri="{FF2B5EF4-FFF2-40B4-BE49-F238E27FC236}">
                <a16:creationId xmlns:a16="http://schemas.microsoft.com/office/drawing/2014/main" id="{D53B7A85-892B-2F35-1DE8-51A37C88F33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164213" y="4826493"/>
            <a:ext cx="406991" cy="406991"/>
          </a:xfrm>
          <a:prstGeom prst="rect">
            <a:avLst/>
          </a:prstGeom>
        </p:spPr>
      </p:pic>
      <p:pic>
        <p:nvPicPr>
          <p:cNvPr id="51" name="Graphic 50" descr="Bullseye with solid fill">
            <a:extLst>
              <a:ext uri="{FF2B5EF4-FFF2-40B4-BE49-F238E27FC236}">
                <a16:creationId xmlns:a16="http://schemas.microsoft.com/office/drawing/2014/main" id="{36433705-0C4F-B7A7-FC81-C6CA05F4352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32975" y="4836022"/>
            <a:ext cx="344444" cy="344444"/>
          </a:xfrm>
          <a:prstGeom prst="rect">
            <a:avLst/>
          </a:prstGeom>
        </p:spPr>
      </p:pic>
      <p:pic>
        <p:nvPicPr>
          <p:cNvPr id="53" name="Graphic 52" descr="Business Growth with solid fill">
            <a:extLst>
              <a:ext uri="{FF2B5EF4-FFF2-40B4-BE49-F238E27FC236}">
                <a16:creationId xmlns:a16="http://schemas.microsoft.com/office/drawing/2014/main" id="{21AC427F-8FC5-FD35-7D25-F83BEA793F7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3369" y="4847220"/>
            <a:ext cx="366455" cy="366455"/>
          </a:xfrm>
          <a:prstGeom prst="rect">
            <a:avLst/>
          </a:prstGeom>
        </p:spPr>
      </p:pic>
      <p:pic>
        <p:nvPicPr>
          <p:cNvPr id="55" name="Graphic 54" descr="Classroom with solid fill">
            <a:extLst>
              <a:ext uri="{FF2B5EF4-FFF2-40B4-BE49-F238E27FC236}">
                <a16:creationId xmlns:a16="http://schemas.microsoft.com/office/drawing/2014/main" id="{E9E8997A-697A-A07B-94E4-6D208F83628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680826" y="1686340"/>
            <a:ext cx="344444" cy="344444"/>
          </a:xfrm>
          <a:prstGeom prst="rect">
            <a:avLst/>
          </a:prstGeom>
        </p:spPr>
      </p:pic>
      <p:sp>
        <p:nvSpPr>
          <p:cNvPr id="2" name="TextBox 1">
            <a:extLst>
              <a:ext uri="{FF2B5EF4-FFF2-40B4-BE49-F238E27FC236}">
                <a16:creationId xmlns:a16="http://schemas.microsoft.com/office/drawing/2014/main" id="{1729CE45-7C93-1ACD-A4F9-CA6D1A259FF2}"/>
              </a:ext>
            </a:extLst>
          </p:cNvPr>
          <p:cNvSpPr txBox="1"/>
          <p:nvPr/>
        </p:nvSpPr>
        <p:spPr>
          <a:xfrm>
            <a:off x="5319271" y="74426"/>
            <a:ext cx="1588241" cy="523220"/>
          </a:xfrm>
          <a:prstGeom prst="rect">
            <a:avLst/>
          </a:prstGeom>
          <a:noFill/>
        </p:spPr>
        <p:txBody>
          <a:bodyPr wrap="square" rtlCol="0">
            <a:spAutoFit/>
          </a:bodyPr>
          <a:lstStyle/>
          <a:p>
            <a:pPr algn="ctr"/>
            <a:r>
              <a:rPr lang="fr-FR" sz="2800" b="1" dirty="0">
                <a:solidFill>
                  <a:schemeClr val="bg1"/>
                </a:solidFill>
                <a:latin typeface="Al Nile" pitchFamily="2" charset="-78"/>
                <a:cs typeface="Al Nile" pitchFamily="2" charset="-78"/>
              </a:rPr>
              <a:t>Table de</a:t>
            </a:r>
          </a:p>
        </p:txBody>
      </p:sp>
      <p:sp>
        <p:nvSpPr>
          <p:cNvPr id="9" name="TextBox 8">
            <a:extLst>
              <a:ext uri="{FF2B5EF4-FFF2-40B4-BE49-F238E27FC236}">
                <a16:creationId xmlns:a16="http://schemas.microsoft.com/office/drawing/2014/main" id="{A6EAAA7C-FA0B-528A-870F-BEED0B84606B}"/>
              </a:ext>
            </a:extLst>
          </p:cNvPr>
          <p:cNvSpPr txBox="1"/>
          <p:nvPr/>
        </p:nvSpPr>
        <p:spPr>
          <a:xfrm>
            <a:off x="5488301" y="285102"/>
            <a:ext cx="1215397" cy="584775"/>
          </a:xfrm>
          <a:prstGeom prst="rect">
            <a:avLst/>
          </a:prstGeom>
          <a:noFill/>
        </p:spPr>
        <p:txBody>
          <a:bodyPr wrap="none" rtlCol="0">
            <a:spAutoFit/>
          </a:bodyPr>
          <a:lstStyle/>
          <a:p>
            <a:r>
              <a:rPr lang="fr-FR" sz="3200" b="1" dirty="0">
                <a:solidFill>
                  <a:schemeClr val="bg1"/>
                </a:solidFill>
                <a:latin typeface="SignPainter-HouseScript" panose="02000006070000020004" pitchFamily="2" charset="0"/>
              </a:rPr>
              <a:t>Contenu</a:t>
            </a:r>
            <a:endParaRPr lang="fr-FR" b="1" dirty="0">
              <a:solidFill>
                <a:schemeClr val="bg1"/>
              </a:solidFill>
              <a:latin typeface="SignPainter-HouseScript" panose="02000006070000020004" pitchFamily="2" charset="0"/>
            </a:endParaRPr>
          </a:p>
        </p:txBody>
      </p:sp>
      <p:sp>
        <p:nvSpPr>
          <p:cNvPr id="23" name="Rounded Rectangle 22">
            <a:extLst>
              <a:ext uri="{FF2B5EF4-FFF2-40B4-BE49-F238E27FC236}">
                <a16:creationId xmlns:a16="http://schemas.microsoft.com/office/drawing/2014/main" id="{EB3A2FE5-361E-B800-05EF-3688B371A8D2}"/>
              </a:ext>
            </a:extLst>
          </p:cNvPr>
          <p:cNvSpPr/>
          <p:nvPr/>
        </p:nvSpPr>
        <p:spPr>
          <a:xfrm>
            <a:off x="254000" y="6184900"/>
            <a:ext cx="3341816"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Pr. Mouaad MOHY-EDDINE</a:t>
            </a:r>
          </a:p>
        </p:txBody>
      </p:sp>
      <p:sp>
        <p:nvSpPr>
          <p:cNvPr id="25" name="Rounded Rectangle 24">
            <a:extLst>
              <a:ext uri="{FF2B5EF4-FFF2-40B4-BE49-F238E27FC236}">
                <a16:creationId xmlns:a16="http://schemas.microsoft.com/office/drawing/2014/main" id="{7CB52912-EB07-CD61-F80A-C019D88CEF70}"/>
              </a:ext>
            </a:extLst>
          </p:cNvPr>
          <p:cNvSpPr/>
          <p:nvPr/>
        </p:nvSpPr>
        <p:spPr>
          <a:xfrm>
            <a:off x="7191632" y="6197600"/>
            <a:ext cx="4720968"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ndale Mono" panose="020B0509000000000004" pitchFamily="49" charset="0"/>
              </a:rPr>
              <a:t>mohy-eddine.mouaad@ensam-casa.ma</a:t>
            </a:r>
            <a:endParaRPr lang="fr-FR" dirty="0">
              <a:latin typeface="Andale Mono" panose="020B0509000000000004" pitchFamily="49" charset="0"/>
            </a:endParaRPr>
          </a:p>
        </p:txBody>
      </p:sp>
      <p:sp>
        <p:nvSpPr>
          <p:cNvPr id="27" name="Rounded Rectangle 26">
            <a:extLst>
              <a:ext uri="{FF2B5EF4-FFF2-40B4-BE49-F238E27FC236}">
                <a16:creationId xmlns:a16="http://schemas.microsoft.com/office/drawing/2014/main" id="{6E40221B-0196-6925-F4EB-C2D2347DE3EE}"/>
              </a:ext>
            </a:extLst>
          </p:cNvPr>
          <p:cNvSpPr/>
          <p:nvPr/>
        </p:nvSpPr>
        <p:spPr>
          <a:xfrm>
            <a:off x="254000" y="203200"/>
            <a:ext cx="1866556"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2024 - 2025</a:t>
            </a:r>
          </a:p>
        </p:txBody>
      </p:sp>
      <p:sp>
        <p:nvSpPr>
          <p:cNvPr id="29" name="Rounded Rectangle 28">
            <a:extLst>
              <a:ext uri="{FF2B5EF4-FFF2-40B4-BE49-F238E27FC236}">
                <a16:creationId xmlns:a16="http://schemas.microsoft.com/office/drawing/2014/main" id="{EB15A6B5-CB17-8300-C987-2C400334E77F}"/>
              </a:ext>
            </a:extLst>
          </p:cNvPr>
          <p:cNvSpPr/>
          <p:nvPr/>
        </p:nvSpPr>
        <p:spPr>
          <a:xfrm>
            <a:off x="10046043" y="203200"/>
            <a:ext cx="1866557"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rPr>
              <a:t>IAGI - 1</a:t>
            </a:r>
          </a:p>
        </p:txBody>
      </p:sp>
    </p:spTree>
    <p:extLst>
      <p:ext uri="{BB962C8B-B14F-4D97-AF65-F5344CB8AC3E}">
        <p14:creationId xmlns:p14="http://schemas.microsoft.com/office/powerpoint/2010/main" val="409445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F2CF-2613-4DD4-81D5-1549FAB868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507AE9-D915-555D-661C-ED602C4C5D6B}"/>
              </a:ext>
            </a:extLst>
          </p:cNvPr>
          <p:cNvSpPr txBox="1"/>
          <p:nvPr/>
        </p:nvSpPr>
        <p:spPr>
          <a:xfrm>
            <a:off x="579072" y="2375118"/>
            <a:ext cx="11073611" cy="1862048"/>
          </a:xfrm>
          <a:prstGeom prst="rect">
            <a:avLst/>
          </a:prstGeom>
          <a:noFill/>
        </p:spPr>
        <p:txBody>
          <a:bodyPr wrap="square" rtlCol="0">
            <a:spAutoFit/>
          </a:bodyPr>
          <a:lstStyle/>
          <a:p>
            <a:pPr algn="ctr"/>
            <a:r>
              <a:rPr lang="en-GB" sz="11500" b="1" dirty="0">
                <a:solidFill>
                  <a:schemeClr val="bg1"/>
                </a:solidFill>
                <a:latin typeface="Andale Mono" panose="020B0509000000000004" pitchFamily="49" charset="0"/>
              </a:rPr>
              <a:t>Cyberwarfare</a:t>
            </a:r>
          </a:p>
        </p:txBody>
      </p:sp>
      <p:cxnSp>
        <p:nvCxnSpPr>
          <p:cNvPr id="3" name="Straight Connector 2">
            <a:extLst>
              <a:ext uri="{FF2B5EF4-FFF2-40B4-BE49-F238E27FC236}">
                <a16:creationId xmlns:a16="http://schemas.microsoft.com/office/drawing/2014/main" id="{1A9147AC-56DD-DF65-D6F7-501E60795417}"/>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22426412-E5BB-F9A8-16C1-441C13E29E5B}"/>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3FD6B038-9DF6-576B-396B-852FC684CF70}"/>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37E7FF28-12EA-DD2C-0579-1008B56390E3}"/>
              </a:ext>
            </a:extLst>
          </p:cNvPr>
          <p:cNvSpPr txBox="1"/>
          <p:nvPr/>
        </p:nvSpPr>
        <p:spPr>
          <a:xfrm>
            <a:off x="1529408" y="8249508"/>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Cyberwarfare, as its name suggests, is the use of technology to penetrate and attack another nation’s computer systems and networks in an effort to cause damage or disrupt services, such as shutting down a power grid.</a:t>
            </a:r>
          </a:p>
        </p:txBody>
      </p:sp>
    </p:spTree>
    <p:extLst>
      <p:ext uri="{BB962C8B-B14F-4D97-AF65-F5344CB8AC3E}">
        <p14:creationId xmlns:p14="http://schemas.microsoft.com/office/powerpoint/2010/main" val="6015463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6D9B5-4714-3B70-80F7-002E70E114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AED63D-6591-5353-28D3-51A92D0CD262}"/>
              </a:ext>
            </a:extLst>
          </p:cNvPr>
          <p:cNvSpPr txBox="1"/>
          <p:nvPr/>
        </p:nvSpPr>
        <p:spPr>
          <a:xfrm>
            <a:off x="310208" y="430636"/>
            <a:ext cx="1665841"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Cyberwarfare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B8166D4-4233-0607-678D-429F1EC2CC0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39FD542-6DDF-26F4-346F-D67DEDE70F1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3B67952-E513-29B6-8CBB-D8AC8DF1849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E517E67-DB7E-913F-359E-F9D3ACFDD4C3}"/>
              </a:ext>
            </a:extLst>
          </p:cNvPr>
          <p:cNvSpPr txBox="1"/>
          <p:nvPr/>
        </p:nvSpPr>
        <p:spPr>
          <a:xfrm>
            <a:off x="1546582" y="2921168"/>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Cyberwarfare, as its name suggests, is the use of technology to penetrate and attack another nation’s computer systems and networks in an effort to cause damage or disrupt services, such as shutting down a power grid.</a:t>
            </a:r>
          </a:p>
        </p:txBody>
      </p:sp>
      <p:sp>
        <p:nvSpPr>
          <p:cNvPr id="5" name="TextBox 4">
            <a:extLst>
              <a:ext uri="{FF2B5EF4-FFF2-40B4-BE49-F238E27FC236}">
                <a16:creationId xmlns:a16="http://schemas.microsoft.com/office/drawing/2014/main" id="{D9397AFB-C18E-3829-A089-6A2B95FD4A3E}"/>
              </a:ext>
            </a:extLst>
          </p:cNvPr>
          <p:cNvSpPr txBox="1"/>
          <p:nvPr/>
        </p:nvSpPr>
        <p:spPr>
          <a:xfrm>
            <a:off x="-9412984" y="2767280"/>
            <a:ext cx="9138592" cy="1400383"/>
          </a:xfrm>
          <a:prstGeom prst="rect">
            <a:avLst/>
          </a:prstGeom>
          <a:noFill/>
        </p:spPr>
        <p:txBody>
          <a:bodyPr wrap="square" rtlCol="0">
            <a:spAutoFit/>
          </a:bodyPr>
          <a:lstStyle/>
          <a:p>
            <a:pPr algn="just">
              <a:spcBef>
                <a:spcPts val="600"/>
              </a:spcBef>
            </a:pPr>
            <a:r>
              <a:rPr lang="en-GB" sz="2000" b="1" i="1" dirty="0">
                <a:solidFill>
                  <a:schemeClr val="bg1"/>
                </a:solidFill>
                <a:effectLst/>
                <a:latin typeface="var(--headings-font-family)"/>
              </a:rPr>
              <a:t>Sign of the Times (Stuxnet)</a:t>
            </a:r>
          </a:p>
          <a:p>
            <a:pPr algn="just">
              <a:spcBef>
                <a:spcPts val="600"/>
              </a:spcBef>
            </a:pPr>
            <a:r>
              <a:rPr lang="en-GB" sz="2000" b="0" i="0" dirty="0">
                <a:solidFill>
                  <a:srgbClr val="FFFFFF"/>
                </a:solidFill>
                <a:effectLst/>
                <a:latin typeface="CiscoSansTT"/>
              </a:rPr>
              <a:t>One example of a state-sponsored attack involved the Stuxnet malware that was designed not just to hijack targeted computers but to actually cause physical damage to equipment controlled by computers!</a:t>
            </a:r>
          </a:p>
        </p:txBody>
      </p:sp>
    </p:spTree>
    <p:extLst>
      <p:ext uri="{BB962C8B-B14F-4D97-AF65-F5344CB8AC3E}">
        <p14:creationId xmlns:p14="http://schemas.microsoft.com/office/powerpoint/2010/main" val="4081197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9AB8F-49C1-AF32-3481-ED7C69C0FE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E35860-3825-F1BD-4805-7EF5F8F0518E}"/>
              </a:ext>
            </a:extLst>
          </p:cNvPr>
          <p:cNvSpPr txBox="1"/>
          <p:nvPr/>
        </p:nvSpPr>
        <p:spPr>
          <a:xfrm>
            <a:off x="310208" y="430636"/>
            <a:ext cx="1665841"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Cyberwarfare</a:t>
            </a:r>
            <a:endParaRPr lang="en-GB"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8ACD399-A5AE-7A86-E3FC-A6B4B334C16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83F94EC-47F2-5922-D077-325C13E7A0C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Graphic 18" descr="Tick with solid fill">
            <a:extLst>
              <a:ext uri="{FF2B5EF4-FFF2-40B4-BE49-F238E27FC236}">
                <a16:creationId xmlns:a16="http://schemas.microsoft.com/office/drawing/2014/main" id="{7987B492-6B0A-2E69-39CB-651E0A5DBEC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en-GB" dirty="0"/>
          </a:p>
        </p:txBody>
      </p:sp>
      <p:sp>
        <p:nvSpPr>
          <p:cNvPr id="3" name="TextBox 2">
            <a:extLst>
              <a:ext uri="{FF2B5EF4-FFF2-40B4-BE49-F238E27FC236}">
                <a16:creationId xmlns:a16="http://schemas.microsoft.com/office/drawing/2014/main" id="{5F00526C-C9F8-9DD7-3200-794BD18D7D52}"/>
              </a:ext>
            </a:extLst>
          </p:cNvPr>
          <p:cNvSpPr txBox="1"/>
          <p:nvPr/>
        </p:nvSpPr>
        <p:spPr>
          <a:xfrm>
            <a:off x="1546582" y="2767280"/>
            <a:ext cx="9138592" cy="1400383"/>
          </a:xfrm>
          <a:prstGeom prst="rect">
            <a:avLst/>
          </a:prstGeom>
          <a:noFill/>
        </p:spPr>
        <p:txBody>
          <a:bodyPr wrap="square" rtlCol="0">
            <a:spAutoFit/>
          </a:bodyPr>
          <a:lstStyle/>
          <a:p>
            <a:pPr algn="just">
              <a:spcBef>
                <a:spcPts val="600"/>
              </a:spcBef>
            </a:pPr>
            <a:r>
              <a:rPr lang="en-GB" sz="2000" b="1" i="1" dirty="0">
                <a:solidFill>
                  <a:schemeClr val="bg1"/>
                </a:solidFill>
                <a:effectLst/>
                <a:latin typeface="var(--headings-font-family)"/>
              </a:rPr>
              <a:t>Sign of the Times (Stuxnet)</a:t>
            </a:r>
          </a:p>
          <a:p>
            <a:pPr algn="just">
              <a:spcBef>
                <a:spcPts val="600"/>
              </a:spcBef>
            </a:pPr>
            <a:r>
              <a:rPr lang="en-GB" sz="2000" b="0" i="0" dirty="0">
                <a:solidFill>
                  <a:srgbClr val="FFFFFF"/>
                </a:solidFill>
                <a:effectLst/>
                <a:latin typeface="CiscoSansTT"/>
              </a:rPr>
              <a:t>One example of a state-sponsored attack involved the Stuxnet malware that was designed not just to hijack targeted computers but to actually cause physical damage to equipment controlled by computers!</a:t>
            </a:r>
          </a:p>
        </p:txBody>
      </p:sp>
      <p:sp>
        <p:nvSpPr>
          <p:cNvPr id="5" name="TextBox 4">
            <a:extLst>
              <a:ext uri="{FF2B5EF4-FFF2-40B4-BE49-F238E27FC236}">
                <a16:creationId xmlns:a16="http://schemas.microsoft.com/office/drawing/2014/main" id="{04A56BC8-0F4A-6C3F-B5F6-288D348ABC84}"/>
              </a:ext>
            </a:extLst>
          </p:cNvPr>
          <p:cNvSpPr txBox="1"/>
          <p:nvPr/>
        </p:nvSpPr>
        <p:spPr>
          <a:xfrm>
            <a:off x="-10539418" y="2921168"/>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Cyberwarfare, as its name suggests, is the use of technology to penetrate and attack another nation’s computer systems and networks in an effort to cause damage or disrupt services, such as shutting down a power grid.</a:t>
            </a:r>
          </a:p>
        </p:txBody>
      </p:sp>
      <p:sp>
        <p:nvSpPr>
          <p:cNvPr id="6" name="TextBox 5">
            <a:extLst>
              <a:ext uri="{FF2B5EF4-FFF2-40B4-BE49-F238E27FC236}">
                <a16:creationId xmlns:a16="http://schemas.microsoft.com/office/drawing/2014/main" id="{B9762A2F-1CB5-D72F-D53B-BCFD0B600418}"/>
              </a:ext>
            </a:extLst>
          </p:cNvPr>
          <p:cNvSpPr txBox="1"/>
          <p:nvPr/>
        </p:nvSpPr>
        <p:spPr>
          <a:xfrm>
            <a:off x="-9949699" y="3075057"/>
            <a:ext cx="9138592"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spTree>
    <p:extLst>
      <p:ext uri="{BB962C8B-B14F-4D97-AF65-F5344CB8AC3E}">
        <p14:creationId xmlns:p14="http://schemas.microsoft.com/office/powerpoint/2010/main" val="3033338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10B2-99A1-C78B-F396-5BDA16F4BC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5A569D-AD71-048C-B2DD-B3E272D21EAA}"/>
              </a:ext>
            </a:extLst>
          </p:cNvPr>
          <p:cNvSpPr txBox="1"/>
          <p:nvPr/>
        </p:nvSpPr>
        <p:spPr>
          <a:xfrm>
            <a:off x="310208" y="430636"/>
            <a:ext cx="1665841"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Cyberwarfare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FDFED1B7-8452-C05C-3924-6A3BD3EBDE3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6091A24-3843-E352-0B55-C27C43CE119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D8D85AA-4F6C-B688-3661-ACA089923CE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C92786D6-074F-8FAA-87CA-4BF8445C41FB}"/>
              </a:ext>
            </a:extLst>
          </p:cNvPr>
          <p:cNvSpPr txBox="1"/>
          <p:nvPr/>
        </p:nvSpPr>
        <p:spPr>
          <a:xfrm>
            <a:off x="1526703" y="3075057"/>
            <a:ext cx="9138592"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sp>
        <p:nvSpPr>
          <p:cNvPr id="5" name="TextBox 4">
            <a:extLst>
              <a:ext uri="{FF2B5EF4-FFF2-40B4-BE49-F238E27FC236}">
                <a16:creationId xmlns:a16="http://schemas.microsoft.com/office/drawing/2014/main" id="{A6FF3C6B-4B62-8DFC-0235-C00E8E1E0A33}"/>
              </a:ext>
            </a:extLst>
          </p:cNvPr>
          <p:cNvSpPr txBox="1"/>
          <p:nvPr/>
        </p:nvSpPr>
        <p:spPr>
          <a:xfrm>
            <a:off x="12757940" y="2767280"/>
            <a:ext cx="9138592" cy="1400383"/>
          </a:xfrm>
          <a:prstGeom prst="rect">
            <a:avLst/>
          </a:prstGeom>
          <a:noFill/>
        </p:spPr>
        <p:txBody>
          <a:bodyPr wrap="square" rtlCol="0">
            <a:spAutoFit/>
          </a:bodyPr>
          <a:lstStyle/>
          <a:p>
            <a:pPr algn="just">
              <a:spcBef>
                <a:spcPts val="600"/>
              </a:spcBef>
            </a:pPr>
            <a:r>
              <a:rPr lang="en-GB" sz="2000" b="1" i="1" dirty="0">
                <a:solidFill>
                  <a:schemeClr val="bg1"/>
                </a:solidFill>
                <a:effectLst/>
                <a:latin typeface="var(--headings-font-family)"/>
              </a:rPr>
              <a:t>Sign of the Times (Stuxnet)</a:t>
            </a:r>
          </a:p>
          <a:p>
            <a:pPr algn="just">
              <a:spcBef>
                <a:spcPts val="600"/>
              </a:spcBef>
            </a:pPr>
            <a:r>
              <a:rPr lang="en-GB" sz="2000" b="0" i="0" dirty="0">
                <a:solidFill>
                  <a:srgbClr val="FFFFFF"/>
                </a:solidFill>
                <a:effectLst/>
                <a:latin typeface="CiscoSansTT"/>
              </a:rPr>
              <a:t>One example of a state-sponsored attack involved the Stuxnet malware that was designed not just to hijack targeted computers but to actually cause physical damage to equipment controlled by computers!</a:t>
            </a:r>
          </a:p>
        </p:txBody>
      </p:sp>
    </p:spTree>
    <p:extLst>
      <p:ext uri="{BB962C8B-B14F-4D97-AF65-F5344CB8AC3E}">
        <p14:creationId xmlns:p14="http://schemas.microsoft.com/office/powerpoint/2010/main" val="319260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FE49-2DB2-0072-6C9A-BEBEFDDD53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F465DA-B8B7-3499-C89F-E647BB02F02E}"/>
              </a:ext>
            </a:extLst>
          </p:cNvPr>
          <p:cNvSpPr txBox="1"/>
          <p:nvPr/>
        </p:nvSpPr>
        <p:spPr>
          <a:xfrm>
            <a:off x="310208" y="430636"/>
            <a:ext cx="3640740"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Purpose</a:t>
            </a:r>
            <a:r>
              <a:rPr lang="fr-FR" sz="1600" dirty="0">
                <a:solidFill>
                  <a:schemeClr val="bg1"/>
                </a:solidFill>
                <a:latin typeface="Andale Mono" panose="020B0509000000000004" pitchFamily="49" charset="0"/>
              </a:rPr>
              <a:t> of </a:t>
            </a:r>
            <a:r>
              <a:rPr lang="fr-FR" sz="1600" dirty="0" err="1">
                <a:solidFill>
                  <a:schemeClr val="bg1"/>
                </a:solidFill>
                <a:latin typeface="Andale Mono" panose="020B0509000000000004" pitchFamily="49" charset="0"/>
              </a:rPr>
              <a:t>Cyberwarefare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D9926F5A-3206-89F7-DACC-1D6F6E1EC0C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29381DF-EC90-B6AA-7A73-31AF0A9B52C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51C2415-E344-9CF9-E889-30BF79A86C8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5C49EDBE-B6D7-74C5-125A-6554C703F674}"/>
              </a:ext>
            </a:extLst>
          </p:cNvPr>
          <p:cNvSpPr txBox="1"/>
          <p:nvPr/>
        </p:nvSpPr>
        <p:spPr>
          <a:xfrm>
            <a:off x="410817" y="1279862"/>
            <a:ext cx="11410121"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pic>
        <p:nvPicPr>
          <p:cNvPr id="1026" name="Picture 2" descr="Pair of binoculars">
            <a:extLst>
              <a:ext uri="{FF2B5EF4-FFF2-40B4-BE49-F238E27FC236}">
                <a16:creationId xmlns:a16="http://schemas.microsoft.com/office/drawing/2014/main" id="{710B026E-B892-76DC-0EC5-6101DECD8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2" t="10569" r="20494" b="11207"/>
          <a:stretch/>
        </p:blipFill>
        <p:spPr bwMode="auto">
          <a:xfrm>
            <a:off x="631371" y="2950029"/>
            <a:ext cx="2481943" cy="2497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C29150-D0C7-B305-1B3F-9FDC892D0BFD}"/>
              </a:ext>
            </a:extLst>
          </p:cNvPr>
          <p:cNvSpPr txBox="1"/>
          <p:nvPr/>
        </p:nvSpPr>
        <p:spPr>
          <a:xfrm>
            <a:off x="4339796" y="3321782"/>
            <a:ext cx="7220833" cy="1908215"/>
          </a:xfrm>
          <a:prstGeom prst="rect">
            <a:avLst/>
          </a:prstGeom>
          <a:noFill/>
        </p:spPr>
        <p:txBody>
          <a:bodyPr wrap="square" rtlCol="0">
            <a:spAutoFit/>
          </a:bodyPr>
          <a:lstStyle/>
          <a:p>
            <a:pPr algn="just">
              <a:spcBef>
                <a:spcPts val="600"/>
              </a:spcBef>
            </a:pPr>
            <a:r>
              <a:rPr lang="en-GB" b="1" i="0" dirty="0">
                <a:solidFill>
                  <a:srgbClr val="FFFFFF"/>
                </a:solidFill>
                <a:effectLst/>
              </a:rPr>
              <a:t>To gather compromised information and/or </a:t>
            </a:r>
            <a:r>
              <a:rPr lang="en-GB" b="1" i="0" dirty="0" err="1">
                <a:solidFill>
                  <a:srgbClr val="FFFFFF"/>
                </a:solidFill>
                <a:effectLst/>
              </a:rPr>
              <a:t>defense</a:t>
            </a:r>
            <a:r>
              <a:rPr lang="en-GB" b="1" i="0" dirty="0">
                <a:solidFill>
                  <a:srgbClr val="FFFFFF"/>
                </a:solidFill>
                <a:effectLst/>
              </a:rPr>
              <a:t> secrets</a:t>
            </a:r>
            <a:endParaRPr lang="en-GB" b="0" i="0" dirty="0">
              <a:solidFill>
                <a:srgbClr val="FFFFFF"/>
              </a:solidFill>
              <a:effectLst/>
            </a:endParaRPr>
          </a:p>
          <a:p>
            <a:pPr algn="just" rtl="0">
              <a:spcBef>
                <a:spcPts val="600"/>
              </a:spcBef>
            </a:pPr>
            <a:r>
              <a:rPr lang="en-GB" b="0" i="0" dirty="0">
                <a:solidFill>
                  <a:srgbClr val="FFFFFF"/>
                </a:solidFill>
                <a:effectLst/>
              </a:rPr>
              <a:t>A nation or international organization can engage in cyberwarfare in order to steal </a:t>
            </a:r>
            <a:r>
              <a:rPr lang="en-GB" b="0" i="0" dirty="0" err="1">
                <a:solidFill>
                  <a:srgbClr val="FFFFFF"/>
                </a:solidFill>
                <a:effectLst/>
              </a:rPr>
              <a:t>defense</a:t>
            </a:r>
            <a:r>
              <a:rPr lang="en-GB" b="0" i="0" dirty="0">
                <a:solidFill>
                  <a:srgbClr val="FFFFFF"/>
                </a:solidFill>
                <a:effectLst/>
              </a:rPr>
              <a:t> secrets and gather information about technology that will help narrow the gaps in its industries and military capabilities.</a:t>
            </a:r>
          </a:p>
          <a:p>
            <a:pPr algn="just">
              <a:spcBef>
                <a:spcPts val="600"/>
              </a:spcBef>
            </a:pPr>
            <a:r>
              <a:rPr lang="en-GB" b="0" i="0" dirty="0">
                <a:solidFill>
                  <a:srgbClr val="FFFFFF"/>
                </a:solidFill>
                <a:effectLst/>
              </a:rPr>
              <a:t>Furthermore, compromised sensitive data can give attackers leverage to blackmail personnel within a foreign government.</a:t>
            </a:r>
          </a:p>
        </p:txBody>
      </p:sp>
      <p:pic>
        <p:nvPicPr>
          <p:cNvPr id="8" name="Picture 2" descr="A power generator">
            <a:extLst>
              <a:ext uri="{FF2B5EF4-FFF2-40B4-BE49-F238E27FC236}">
                <a16:creationId xmlns:a16="http://schemas.microsoft.com/office/drawing/2014/main" id="{9EACF839-B6FC-FC49-C3E3-AAC0574BA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29" t="9770" r="20536" b="11857"/>
          <a:stretch/>
        </p:blipFill>
        <p:spPr bwMode="auto">
          <a:xfrm>
            <a:off x="931211" y="7898578"/>
            <a:ext cx="2495728" cy="25284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CAD9F2-7501-4306-8524-EF8B4D628A19}"/>
              </a:ext>
            </a:extLst>
          </p:cNvPr>
          <p:cNvSpPr txBox="1"/>
          <p:nvPr/>
        </p:nvSpPr>
        <p:spPr>
          <a:xfrm>
            <a:off x="4470425" y="7731664"/>
            <a:ext cx="7220833" cy="3016210"/>
          </a:xfrm>
          <a:prstGeom prst="rect">
            <a:avLst/>
          </a:prstGeom>
          <a:noFill/>
        </p:spPr>
        <p:txBody>
          <a:bodyPr wrap="square" rtlCol="0">
            <a:spAutoFit/>
          </a:bodyPr>
          <a:lstStyle/>
          <a:p>
            <a:pPr algn="just">
              <a:spcBef>
                <a:spcPts val="600"/>
              </a:spcBef>
            </a:pPr>
            <a:r>
              <a:rPr lang="en-GB" b="1" i="0" dirty="0">
                <a:solidFill>
                  <a:srgbClr val="FFFFFF"/>
                </a:solidFill>
                <a:effectLst/>
                <a:latin typeface="CiscoSansTT"/>
              </a:rPr>
              <a:t>To impact another nation’s infrastructure</a:t>
            </a:r>
            <a:endParaRPr lang="en-GB" b="0" i="0" dirty="0">
              <a:solidFill>
                <a:srgbClr val="FFFFFF"/>
              </a:solidFill>
              <a:effectLst/>
              <a:latin typeface="CiscoSansTT"/>
            </a:endParaRPr>
          </a:p>
          <a:p>
            <a:pPr algn="just" rtl="0">
              <a:spcBef>
                <a:spcPts val="600"/>
              </a:spcBef>
            </a:pPr>
            <a:r>
              <a:rPr lang="en-GB" b="0" i="0" dirty="0">
                <a:solidFill>
                  <a:srgbClr val="FFFFFF"/>
                </a:solidFill>
                <a:effectLst/>
                <a:latin typeface="CiscoSansTT"/>
              </a:rPr>
              <a:t>Besides industrial and military espionage, a nation can continuously invade another nation’s infrastructure in order to cause disruption and chaos.</a:t>
            </a:r>
          </a:p>
          <a:p>
            <a:pPr algn="just" rtl="0">
              <a:spcBef>
                <a:spcPts val="600"/>
              </a:spcBef>
            </a:pPr>
            <a:r>
              <a:rPr lang="en-GB" b="0" i="0" dirty="0">
                <a:solidFill>
                  <a:srgbClr val="FFFFFF"/>
                </a:solidFill>
                <a:effectLst/>
                <a:latin typeface="CiscoSansTT"/>
              </a:rPr>
              <a:t>For example, a cyber attack could shut down the power grid of a major city. Consider the consequences if this were to happen; roads would be congested, the exchange of goods and services would be halted, patients would not be able to get the care they would need if an emergency occurred, access to the internet would be interrupted. By shutting down a power grid, a cyber attack could have a huge impact on the everyday life of ordinary citizens.</a:t>
            </a:r>
          </a:p>
        </p:txBody>
      </p:sp>
    </p:spTree>
    <p:extLst>
      <p:ext uri="{BB962C8B-B14F-4D97-AF65-F5344CB8AC3E}">
        <p14:creationId xmlns:p14="http://schemas.microsoft.com/office/powerpoint/2010/main" val="1917118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B1231EF-787B-B318-9AB4-84EDE0E6CE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BBE97B-416C-79DA-60E0-7C11F4196530}"/>
              </a:ext>
            </a:extLst>
          </p:cNvPr>
          <p:cNvSpPr txBox="1"/>
          <p:nvPr/>
        </p:nvSpPr>
        <p:spPr>
          <a:xfrm>
            <a:off x="3715380" y="2497976"/>
            <a:ext cx="4761240"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Rôles</a:t>
            </a:r>
          </a:p>
        </p:txBody>
      </p:sp>
      <p:cxnSp>
        <p:nvCxnSpPr>
          <p:cNvPr id="3" name="Straight Connector 2">
            <a:extLst>
              <a:ext uri="{FF2B5EF4-FFF2-40B4-BE49-F238E27FC236}">
                <a16:creationId xmlns:a16="http://schemas.microsoft.com/office/drawing/2014/main" id="{BBFD38E2-7345-8BBF-E2E8-DEC34CD6657C}"/>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45BD8DD-943C-E033-28F3-290EB11A1089}"/>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Classroom with solid fill">
            <a:extLst>
              <a:ext uri="{FF2B5EF4-FFF2-40B4-BE49-F238E27FC236}">
                <a16:creationId xmlns:a16="http://schemas.microsoft.com/office/drawing/2014/main" id="{C3A3A181-025C-5A5D-D232-3AA08238B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1350" y="7454927"/>
            <a:ext cx="344444" cy="344444"/>
          </a:xfrm>
          <a:prstGeom prst="rect">
            <a:avLst/>
          </a:prstGeom>
        </p:spPr>
      </p:pic>
      <p:sp>
        <p:nvSpPr>
          <p:cNvPr id="6" name="TextBox 5">
            <a:extLst>
              <a:ext uri="{FF2B5EF4-FFF2-40B4-BE49-F238E27FC236}">
                <a16:creationId xmlns:a16="http://schemas.microsoft.com/office/drawing/2014/main" id="{A7A483CC-AB2E-8185-1F71-56E56BF90D5D}"/>
              </a:ext>
            </a:extLst>
          </p:cNvPr>
          <p:cNvSpPr txBox="1"/>
          <p:nvPr/>
        </p:nvSpPr>
        <p:spPr>
          <a:xfrm>
            <a:off x="2621850" y="8068414"/>
            <a:ext cx="7307887" cy="3323987"/>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L’administrateur réseau est responsable de ce qui peut se passer dans un réseau administré ; ainsi les rôles d’un administrateur réseau consiste à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Mettre en place et maintenir l’infrastructure du réseau</a:t>
            </a:r>
            <a:r>
              <a:rPr lang="fr-FR" i="1" dirty="0">
                <a:solidFill>
                  <a:schemeClr val="bg1"/>
                </a:solidFill>
                <a:effectLst/>
                <a:latin typeface="Times New Roman" panose="02020603050405020304" pitchFamily="18" charset="0"/>
              </a:rPr>
              <a:t> (organisation, ...)</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Installer et maintenir les services nécessaires au fonctionnement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Assurer la sécurité des données internes au réseau(</a:t>
            </a:r>
            <a:r>
              <a:rPr lang="fr-FR" i="1" dirty="0">
                <a:solidFill>
                  <a:schemeClr val="bg1"/>
                </a:solidFill>
                <a:effectLst/>
                <a:latin typeface="Times New Roman" panose="02020603050405020304" pitchFamily="18" charset="0"/>
              </a:rPr>
              <a:t>particulièrement face aux</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attaques extérieures)</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S’assurer que les utilisateurs n’outrepassent pas leurs droits.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Gérer les « </a:t>
            </a:r>
            <a:r>
              <a:rPr lang="fr-FR" i="1" dirty="0">
                <a:solidFill>
                  <a:schemeClr val="bg1"/>
                </a:solidFill>
                <a:effectLst/>
                <a:latin typeface="Times New Roman" panose="02020603050405020304" pitchFamily="18" charset="0"/>
              </a:rPr>
              <a:t>logins</a:t>
            </a:r>
            <a:r>
              <a:rPr lang="fr-FR" dirty="0">
                <a:solidFill>
                  <a:schemeClr val="bg1"/>
                </a:solidFill>
                <a:effectLst/>
                <a:latin typeface="Times New Roman" panose="02020603050405020304" pitchFamily="18" charset="0"/>
              </a:rPr>
              <a:t> » (</a:t>
            </a:r>
            <a:r>
              <a:rPr lang="fr-FR" i="1" dirty="0">
                <a:solidFill>
                  <a:schemeClr val="bg1"/>
                </a:solidFill>
                <a:effectLst/>
                <a:latin typeface="Times New Roman" panose="02020603050405020304" pitchFamily="18" charset="0"/>
              </a:rPr>
              <a:t>i.e. noms d’utilisateurs, mot de passe, droits d’accès,</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permissions particulières, ...)</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Gérer les systèmes de fichiers partagés et les maintenir.</a:t>
            </a:r>
          </a:p>
        </p:txBody>
      </p:sp>
    </p:spTree>
    <p:extLst>
      <p:ext uri="{BB962C8B-B14F-4D97-AF65-F5344CB8AC3E}">
        <p14:creationId xmlns:p14="http://schemas.microsoft.com/office/powerpoint/2010/main" val="13103221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450F-87FE-B83D-2D59-875DF544B6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A5F7E1-3049-710D-B3C1-1BDD264A8E15}"/>
              </a:ext>
            </a:extLst>
          </p:cNvPr>
          <p:cNvSpPr txBox="1"/>
          <p:nvPr/>
        </p:nvSpPr>
        <p:spPr>
          <a:xfrm>
            <a:off x="310208" y="430636"/>
            <a:ext cx="3640740"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Purpose</a:t>
            </a:r>
            <a:r>
              <a:rPr lang="fr-FR" sz="1600" dirty="0">
                <a:solidFill>
                  <a:schemeClr val="bg1"/>
                </a:solidFill>
                <a:latin typeface="Andale Mono" panose="020B0509000000000004" pitchFamily="49" charset="0"/>
              </a:rPr>
              <a:t> of </a:t>
            </a:r>
            <a:r>
              <a:rPr lang="fr-FR" sz="1600" dirty="0" err="1">
                <a:solidFill>
                  <a:schemeClr val="bg1"/>
                </a:solidFill>
                <a:latin typeface="Andale Mono" panose="020B0509000000000004" pitchFamily="49" charset="0"/>
              </a:rPr>
              <a:t>Cyberwarefare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FC365926-74CB-2E38-22DE-838A20344B9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00B6679-A4CF-90C9-C336-B1F5F1F5B47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A6E1087-093F-9FB7-F30A-8FB2C6CE27D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7B07C5E5-E013-809F-EDA9-F09F8369CEB2}"/>
              </a:ext>
            </a:extLst>
          </p:cNvPr>
          <p:cNvSpPr txBox="1"/>
          <p:nvPr/>
        </p:nvSpPr>
        <p:spPr>
          <a:xfrm>
            <a:off x="410817" y="1279862"/>
            <a:ext cx="11410121"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pic>
        <p:nvPicPr>
          <p:cNvPr id="1026" name="Picture 2" descr="Pair of binoculars">
            <a:extLst>
              <a:ext uri="{FF2B5EF4-FFF2-40B4-BE49-F238E27FC236}">
                <a16:creationId xmlns:a16="http://schemas.microsoft.com/office/drawing/2014/main" id="{F4012BF1-F160-7D45-76F3-ACE1D5E61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2" t="10569" r="20494" b="11207"/>
          <a:stretch/>
        </p:blipFill>
        <p:spPr bwMode="auto">
          <a:xfrm>
            <a:off x="-3608648" y="2920871"/>
            <a:ext cx="2481943" cy="2497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F0FB66-6E63-BDA3-9F64-538496511CF3}"/>
              </a:ext>
            </a:extLst>
          </p:cNvPr>
          <p:cNvSpPr txBox="1"/>
          <p:nvPr/>
        </p:nvSpPr>
        <p:spPr>
          <a:xfrm>
            <a:off x="13440243" y="3321782"/>
            <a:ext cx="7220833" cy="1908215"/>
          </a:xfrm>
          <a:prstGeom prst="rect">
            <a:avLst/>
          </a:prstGeom>
          <a:noFill/>
        </p:spPr>
        <p:txBody>
          <a:bodyPr wrap="square" rtlCol="0">
            <a:spAutoFit/>
          </a:bodyPr>
          <a:lstStyle/>
          <a:p>
            <a:pPr algn="just">
              <a:spcBef>
                <a:spcPts val="600"/>
              </a:spcBef>
            </a:pPr>
            <a:r>
              <a:rPr lang="en-GB" b="1" i="0" dirty="0">
                <a:solidFill>
                  <a:srgbClr val="FFFFFF"/>
                </a:solidFill>
                <a:effectLst/>
              </a:rPr>
              <a:t>To gather compromised information and/or </a:t>
            </a:r>
            <a:r>
              <a:rPr lang="en-GB" b="1" i="0" dirty="0" err="1">
                <a:solidFill>
                  <a:srgbClr val="FFFFFF"/>
                </a:solidFill>
                <a:effectLst/>
              </a:rPr>
              <a:t>defense</a:t>
            </a:r>
            <a:r>
              <a:rPr lang="en-GB" b="1" i="0" dirty="0">
                <a:solidFill>
                  <a:srgbClr val="FFFFFF"/>
                </a:solidFill>
                <a:effectLst/>
              </a:rPr>
              <a:t> secrets</a:t>
            </a:r>
            <a:endParaRPr lang="en-GB" b="0" i="0" dirty="0">
              <a:solidFill>
                <a:srgbClr val="FFFFFF"/>
              </a:solidFill>
              <a:effectLst/>
            </a:endParaRPr>
          </a:p>
          <a:p>
            <a:pPr algn="just" rtl="0">
              <a:spcBef>
                <a:spcPts val="600"/>
              </a:spcBef>
            </a:pPr>
            <a:r>
              <a:rPr lang="en-GB" b="0" i="0" dirty="0">
                <a:solidFill>
                  <a:srgbClr val="FFFFFF"/>
                </a:solidFill>
                <a:effectLst/>
              </a:rPr>
              <a:t>A nation or international organization can engage in cyberwarfare in order to steal </a:t>
            </a:r>
            <a:r>
              <a:rPr lang="en-GB" b="0" i="0" dirty="0" err="1">
                <a:solidFill>
                  <a:srgbClr val="FFFFFF"/>
                </a:solidFill>
                <a:effectLst/>
              </a:rPr>
              <a:t>defense</a:t>
            </a:r>
            <a:r>
              <a:rPr lang="en-GB" b="0" i="0" dirty="0">
                <a:solidFill>
                  <a:srgbClr val="FFFFFF"/>
                </a:solidFill>
                <a:effectLst/>
              </a:rPr>
              <a:t> secrets and gather information about technology that will help narrow the gaps in its industries and military capabilities.</a:t>
            </a:r>
          </a:p>
          <a:p>
            <a:pPr algn="just">
              <a:spcBef>
                <a:spcPts val="600"/>
              </a:spcBef>
            </a:pPr>
            <a:r>
              <a:rPr lang="en-GB" b="0" i="0" dirty="0">
                <a:solidFill>
                  <a:srgbClr val="FFFFFF"/>
                </a:solidFill>
                <a:effectLst/>
              </a:rPr>
              <a:t>Furthermore, compromised sensitive data can give attackers leverage to blackmail personnel within a foreign government.</a:t>
            </a:r>
          </a:p>
        </p:txBody>
      </p:sp>
      <p:pic>
        <p:nvPicPr>
          <p:cNvPr id="3074" name="Picture 2" descr="A power generator">
            <a:extLst>
              <a:ext uri="{FF2B5EF4-FFF2-40B4-BE49-F238E27FC236}">
                <a16:creationId xmlns:a16="http://schemas.microsoft.com/office/drawing/2014/main" id="{639DD205-C1D9-9B98-41B1-4F09F54D6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29" t="9770" r="20536" b="11857"/>
          <a:stretch/>
        </p:blipFill>
        <p:spPr bwMode="auto">
          <a:xfrm>
            <a:off x="931211" y="2934697"/>
            <a:ext cx="2495728" cy="25284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E86AA5-028C-171F-A1A6-5404445179A6}"/>
              </a:ext>
            </a:extLst>
          </p:cNvPr>
          <p:cNvSpPr txBox="1"/>
          <p:nvPr/>
        </p:nvSpPr>
        <p:spPr>
          <a:xfrm>
            <a:off x="4470425" y="2767783"/>
            <a:ext cx="7220833" cy="3016210"/>
          </a:xfrm>
          <a:prstGeom prst="rect">
            <a:avLst/>
          </a:prstGeom>
          <a:noFill/>
        </p:spPr>
        <p:txBody>
          <a:bodyPr wrap="square" rtlCol="0">
            <a:spAutoFit/>
          </a:bodyPr>
          <a:lstStyle/>
          <a:p>
            <a:pPr algn="just">
              <a:spcBef>
                <a:spcPts val="600"/>
              </a:spcBef>
            </a:pPr>
            <a:r>
              <a:rPr lang="en-GB" b="1" i="0" dirty="0">
                <a:solidFill>
                  <a:srgbClr val="FFFFFF"/>
                </a:solidFill>
                <a:effectLst/>
                <a:latin typeface="CiscoSansTT"/>
              </a:rPr>
              <a:t>To impact another nation’s infrastructure</a:t>
            </a:r>
            <a:endParaRPr lang="en-GB" b="0" i="0" dirty="0">
              <a:solidFill>
                <a:srgbClr val="FFFFFF"/>
              </a:solidFill>
              <a:effectLst/>
              <a:latin typeface="CiscoSansTT"/>
            </a:endParaRPr>
          </a:p>
          <a:p>
            <a:pPr algn="just" rtl="0">
              <a:spcBef>
                <a:spcPts val="600"/>
              </a:spcBef>
            </a:pPr>
            <a:r>
              <a:rPr lang="en-GB" b="0" i="0" dirty="0">
                <a:solidFill>
                  <a:srgbClr val="FFFFFF"/>
                </a:solidFill>
                <a:effectLst/>
                <a:latin typeface="CiscoSansTT"/>
              </a:rPr>
              <a:t>Besides industrial and military espionage, a nation can continuously invade another nation’s infrastructure in order to cause disruption and chaos.</a:t>
            </a:r>
          </a:p>
          <a:p>
            <a:pPr algn="just" rtl="0">
              <a:spcBef>
                <a:spcPts val="600"/>
              </a:spcBef>
            </a:pPr>
            <a:r>
              <a:rPr lang="en-GB" b="0" i="0" dirty="0">
                <a:solidFill>
                  <a:srgbClr val="FFFFFF"/>
                </a:solidFill>
                <a:effectLst/>
                <a:latin typeface="CiscoSansTT"/>
              </a:rPr>
              <a:t>For example, a cyber attack could shut down the power grid of a major city. Consider the consequences if this were to happen; roads would be congested, the exchange of goods and services would be halted, patients would not be able to get the care they would need if an emergency occurred, access to the internet would be interrupted. By shutting down a power grid, a cyber attack could have a huge impact on the everyday life of ordinary citizens.</a:t>
            </a:r>
          </a:p>
        </p:txBody>
      </p:sp>
      <p:sp>
        <p:nvSpPr>
          <p:cNvPr id="7" name="TextBox 6">
            <a:extLst>
              <a:ext uri="{FF2B5EF4-FFF2-40B4-BE49-F238E27FC236}">
                <a16:creationId xmlns:a16="http://schemas.microsoft.com/office/drawing/2014/main" id="{5ADB3A81-DABF-DB35-909E-3E3C82DD84F9}"/>
              </a:ext>
            </a:extLst>
          </p:cNvPr>
          <p:cNvSpPr txBox="1"/>
          <p:nvPr/>
        </p:nvSpPr>
        <p:spPr>
          <a:xfrm>
            <a:off x="2496468" y="7883904"/>
            <a:ext cx="7220833" cy="923330"/>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Cyberwarfare can destabilize a nation, disrupt its commerce, and cause its citizens to lose faith and confidence in their government without the attacker ever physically setting foot in the targeted country.</a:t>
            </a:r>
            <a:endParaRPr lang="en-GB" b="0" i="0" dirty="0">
              <a:solidFill>
                <a:srgbClr val="FFFFFF"/>
              </a:solidFill>
              <a:effectLst/>
            </a:endParaRPr>
          </a:p>
        </p:txBody>
      </p:sp>
    </p:spTree>
    <p:extLst>
      <p:ext uri="{BB962C8B-B14F-4D97-AF65-F5344CB8AC3E}">
        <p14:creationId xmlns:p14="http://schemas.microsoft.com/office/powerpoint/2010/main" val="1245381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8E80-4055-7C62-DFB9-5AADD72F80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5F3CA6-FBD8-8EB2-2F40-2C86CFF75F89}"/>
              </a:ext>
            </a:extLst>
          </p:cNvPr>
          <p:cNvSpPr txBox="1"/>
          <p:nvPr/>
        </p:nvSpPr>
        <p:spPr>
          <a:xfrm>
            <a:off x="310208" y="430636"/>
            <a:ext cx="3640740"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Purpose</a:t>
            </a:r>
            <a:r>
              <a:rPr lang="fr-FR" sz="1600" dirty="0">
                <a:solidFill>
                  <a:schemeClr val="bg1"/>
                </a:solidFill>
                <a:latin typeface="Andale Mono" panose="020B0509000000000004" pitchFamily="49" charset="0"/>
              </a:rPr>
              <a:t> of </a:t>
            </a:r>
            <a:r>
              <a:rPr lang="fr-FR" sz="1600" dirty="0" err="1">
                <a:solidFill>
                  <a:schemeClr val="bg1"/>
                </a:solidFill>
                <a:latin typeface="Andale Mono" panose="020B0509000000000004" pitchFamily="49" charset="0"/>
              </a:rPr>
              <a:t>Cyberwarefare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531030B5-0EC2-F8AC-842C-8987BD54289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4C3C594-3B35-3193-3C3B-0DCFA87DB14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120A704-A54E-FE25-C503-1964C203605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AE094546-CA0D-3AD6-2831-721D429AB0FD}"/>
              </a:ext>
            </a:extLst>
          </p:cNvPr>
          <p:cNvSpPr txBox="1"/>
          <p:nvPr/>
        </p:nvSpPr>
        <p:spPr>
          <a:xfrm>
            <a:off x="410817" y="-1724593"/>
            <a:ext cx="11410121"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sp>
        <p:nvSpPr>
          <p:cNvPr id="5" name="TextBox 4">
            <a:extLst>
              <a:ext uri="{FF2B5EF4-FFF2-40B4-BE49-F238E27FC236}">
                <a16:creationId xmlns:a16="http://schemas.microsoft.com/office/drawing/2014/main" id="{4E479A65-E3A7-2821-776C-A534E96FEFCB}"/>
              </a:ext>
            </a:extLst>
          </p:cNvPr>
          <p:cNvSpPr txBox="1"/>
          <p:nvPr/>
        </p:nvSpPr>
        <p:spPr>
          <a:xfrm>
            <a:off x="2485582" y="3017993"/>
            <a:ext cx="7220833" cy="923330"/>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Cyberwarfare can destabilize a nation, disrupt its commerce, and cause its citizens to lose faith and confidence in their government without the attacker ever physically setting foot in the targeted country.</a:t>
            </a:r>
            <a:endParaRPr lang="en-GB" b="0" i="0" dirty="0">
              <a:solidFill>
                <a:srgbClr val="FFFFFF"/>
              </a:solidFill>
              <a:effectLst/>
            </a:endParaRPr>
          </a:p>
        </p:txBody>
      </p:sp>
      <p:pic>
        <p:nvPicPr>
          <p:cNvPr id="3074" name="Picture 2" descr="A power generator">
            <a:extLst>
              <a:ext uri="{FF2B5EF4-FFF2-40B4-BE49-F238E27FC236}">
                <a16:creationId xmlns:a16="http://schemas.microsoft.com/office/drawing/2014/main" id="{EC784386-B3B4-5E02-9617-C98C4272D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29" t="9770" r="20536" b="11857"/>
          <a:stretch/>
        </p:blipFill>
        <p:spPr bwMode="auto">
          <a:xfrm>
            <a:off x="-3466616" y="2934697"/>
            <a:ext cx="2495728" cy="25284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26E947-B919-71AA-C53E-0EE96D63DE80}"/>
              </a:ext>
            </a:extLst>
          </p:cNvPr>
          <p:cNvSpPr txBox="1"/>
          <p:nvPr/>
        </p:nvSpPr>
        <p:spPr>
          <a:xfrm>
            <a:off x="13462015" y="2767783"/>
            <a:ext cx="7220833" cy="3016210"/>
          </a:xfrm>
          <a:prstGeom prst="rect">
            <a:avLst/>
          </a:prstGeom>
          <a:noFill/>
        </p:spPr>
        <p:txBody>
          <a:bodyPr wrap="square" rtlCol="0">
            <a:spAutoFit/>
          </a:bodyPr>
          <a:lstStyle/>
          <a:p>
            <a:pPr algn="just">
              <a:spcBef>
                <a:spcPts val="600"/>
              </a:spcBef>
            </a:pPr>
            <a:r>
              <a:rPr lang="en-GB" b="1" i="0" dirty="0">
                <a:solidFill>
                  <a:srgbClr val="FFFFFF"/>
                </a:solidFill>
                <a:effectLst/>
                <a:latin typeface="CiscoSansTT"/>
              </a:rPr>
              <a:t>To impact another nation’s infrastructure</a:t>
            </a:r>
            <a:endParaRPr lang="en-GB" b="0" i="0" dirty="0">
              <a:solidFill>
                <a:srgbClr val="FFFFFF"/>
              </a:solidFill>
              <a:effectLst/>
              <a:latin typeface="CiscoSansTT"/>
            </a:endParaRPr>
          </a:p>
          <a:p>
            <a:pPr algn="just" rtl="0">
              <a:spcBef>
                <a:spcPts val="600"/>
              </a:spcBef>
            </a:pPr>
            <a:r>
              <a:rPr lang="en-GB" b="0" i="0" dirty="0">
                <a:solidFill>
                  <a:srgbClr val="FFFFFF"/>
                </a:solidFill>
                <a:effectLst/>
                <a:latin typeface="CiscoSansTT"/>
              </a:rPr>
              <a:t>Besides industrial and military espionage, a nation can continuously invade another nation’s infrastructure in order to cause disruption and chaos.</a:t>
            </a:r>
          </a:p>
          <a:p>
            <a:pPr algn="just" rtl="0">
              <a:spcBef>
                <a:spcPts val="600"/>
              </a:spcBef>
            </a:pPr>
            <a:r>
              <a:rPr lang="en-GB" b="0" i="0" dirty="0">
                <a:solidFill>
                  <a:srgbClr val="FFFFFF"/>
                </a:solidFill>
                <a:effectLst/>
                <a:latin typeface="CiscoSansTT"/>
              </a:rPr>
              <a:t>For example, a cyber attack could shut down the power grid of a major city. Consider the consequences if this were to happen; roads would be congested, the exchange of goods and services would be halted, patients would not be able to get the care they would need if an emergency occurred, access to the internet would be interrupted. By shutting down a power grid, a cyber attack could have a huge impact on the everyday life of ordinary citizens.</a:t>
            </a:r>
          </a:p>
        </p:txBody>
      </p:sp>
    </p:spTree>
    <p:extLst>
      <p:ext uri="{BB962C8B-B14F-4D97-AF65-F5344CB8AC3E}">
        <p14:creationId xmlns:p14="http://schemas.microsoft.com/office/powerpoint/2010/main" val="3748891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7D3012-2252-092C-D5F6-34075A0C61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5C2168-5282-DEA9-0BEB-2F5A9DA70685}"/>
              </a:ext>
            </a:extLst>
          </p:cNvPr>
          <p:cNvSpPr txBox="1"/>
          <p:nvPr/>
        </p:nvSpPr>
        <p:spPr>
          <a:xfrm>
            <a:off x="1775791" y="728260"/>
            <a:ext cx="8640417" cy="5401479"/>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Niveaux de Décisions</a:t>
            </a:r>
          </a:p>
        </p:txBody>
      </p:sp>
      <p:cxnSp>
        <p:nvCxnSpPr>
          <p:cNvPr id="3" name="Straight Connector 2">
            <a:extLst>
              <a:ext uri="{FF2B5EF4-FFF2-40B4-BE49-F238E27FC236}">
                <a16:creationId xmlns:a16="http://schemas.microsoft.com/office/drawing/2014/main" id="{5533C7C9-37CE-B366-F271-EA353A80073B}"/>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1A83D515-7088-FA6B-17B7-2823703C9744}"/>
              </a:ext>
            </a:extLst>
          </p:cNvPr>
          <p:cNvSpPr/>
          <p:nvPr/>
        </p:nvSpPr>
        <p:spPr>
          <a:xfrm>
            <a:off x="5844000" y="7354759"/>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usiness Growth with solid fill">
            <a:extLst>
              <a:ext uri="{FF2B5EF4-FFF2-40B4-BE49-F238E27FC236}">
                <a16:creationId xmlns:a16="http://schemas.microsoft.com/office/drawing/2014/main" id="{69CD7B55-1DD4-3E35-50E1-A8B4DE95D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5771" y="7445735"/>
            <a:ext cx="366455" cy="366455"/>
          </a:xfrm>
          <a:prstGeom prst="rect">
            <a:avLst/>
          </a:prstGeom>
        </p:spPr>
      </p:pic>
      <p:sp>
        <p:nvSpPr>
          <p:cNvPr id="7" name="TextBox 6">
            <a:extLst>
              <a:ext uri="{FF2B5EF4-FFF2-40B4-BE49-F238E27FC236}">
                <a16:creationId xmlns:a16="http://schemas.microsoft.com/office/drawing/2014/main" id="{AAA2941C-FA8A-8B3A-E8F0-344205C0B5F7}"/>
              </a:ext>
            </a:extLst>
          </p:cNvPr>
          <p:cNvSpPr txBox="1"/>
          <p:nvPr/>
        </p:nvSpPr>
        <p:spPr>
          <a:xfrm>
            <a:off x="2092411" y="8221758"/>
            <a:ext cx="8007178" cy="309315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Pour une bonne administration d’un réseau, un bon administrateur a besoin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différents niveaux de la prise des décisions d’administration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opérationnelles </a:t>
            </a:r>
            <a:r>
              <a:rPr lang="fr-FR" dirty="0">
                <a:solidFill>
                  <a:schemeClr val="bg1"/>
                </a:solidFill>
                <a:effectLst/>
                <a:latin typeface="Times New Roman" panose="02020603050405020304" pitchFamily="18" charset="0"/>
              </a:rPr>
              <a:t>: sont des décisions à court terme, concernant l’administration du réseau au jour le jour et, la tenue de l’opération se fait à temps réel sur le système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tactiques </a:t>
            </a:r>
            <a:r>
              <a:rPr lang="fr-FR" dirty="0">
                <a:solidFill>
                  <a:schemeClr val="bg1"/>
                </a:solidFill>
                <a:effectLst/>
                <a:latin typeface="Times New Roman" panose="02020603050405020304" pitchFamily="18" charset="0"/>
              </a:rPr>
              <a:t>: sont des décisions à moyen terme et concernent l’évolution du réseau et l’application du politique à long terme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stratégiques </a:t>
            </a:r>
            <a:r>
              <a:rPr lang="fr-FR" dirty="0">
                <a:solidFill>
                  <a:schemeClr val="bg1"/>
                </a:solidFill>
                <a:effectLst/>
                <a:latin typeface="Times New Roman" panose="02020603050405020304" pitchFamily="18" charset="0"/>
              </a:rPr>
              <a:t>: sont des décisions à long terme concernant les stratégies pour le futur en exprimant les nouveaux besoins et les désirs des utilisateurs.</a:t>
            </a:r>
          </a:p>
        </p:txBody>
      </p:sp>
    </p:spTree>
    <p:extLst>
      <p:ext uri="{BB962C8B-B14F-4D97-AF65-F5344CB8AC3E}">
        <p14:creationId xmlns:p14="http://schemas.microsoft.com/office/powerpoint/2010/main" val="19281901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26D29-D8B1-56FE-F5C7-22AA6BB7C6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E738DE-0051-E9E8-CCB3-AB3BCF894C8C}"/>
              </a:ext>
            </a:extLst>
          </p:cNvPr>
          <p:cNvSpPr txBox="1"/>
          <p:nvPr/>
        </p:nvSpPr>
        <p:spPr>
          <a:xfrm>
            <a:off x="310208" y="430636"/>
            <a:ext cx="3640740"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Purpose</a:t>
            </a:r>
            <a:r>
              <a:rPr lang="fr-FR" sz="1600" dirty="0">
                <a:solidFill>
                  <a:schemeClr val="bg1"/>
                </a:solidFill>
                <a:latin typeface="Andale Mono" panose="020B0509000000000004" pitchFamily="49" charset="0"/>
              </a:rPr>
              <a:t> of </a:t>
            </a:r>
            <a:r>
              <a:rPr lang="fr-FR" sz="1600" dirty="0" err="1">
                <a:solidFill>
                  <a:schemeClr val="bg1"/>
                </a:solidFill>
                <a:latin typeface="Andale Mono" panose="020B0509000000000004" pitchFamily="49" charset="0"/>
              </a:rPr>
              <a:t>Cyberwarefare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6FCF51D-714E-71C0-8685-E427BC7E436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3314372-22AF-7477-08F8-7BB0F3C8992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35A0541-F3D7-D218-32E4-C0C0453D5A9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1902ED29-8724-A11D-8E14-DB8F68365185}"/>
              </a:ext>
            </a:extLst>
          </p:cNvPr>
          <p:cNvSpPr txBox="1"/>
          <p:nvPr/>
        </p:nvSpPr>
        <p:spPr>
          <a:xfrm>
            <a:off x="410817" y="-1724593"/>
            <a:ext cx="11410121" cy="707886"/>
          </a:xfrm>
          <a:prstGeom prst="rect">
            <a:avLst/>
          </a:prstGeom>
          <a:noFill/>
        </p:spPr>
        <p:txBody>
          <a:bodyPr wrap="square" rtlCol="0">
            <a:spAutoFit/>
          </a:bodyPr>
          <a:lstStyle/>
          <a:p>
            <a:pPr algn="just" rtl="0"/>
            <a:r>
              <a:rPr lang="en-GB" sz="2000" b="0" i="0" dirty="0">
                <a:solidFill>
                  <a:srgbClr val="FFFFFF"/>
                </a:solidFill>
                <a:effectLst/>
                <a:latin typeface="CiscoSansTT"/>
              </a:rPr>
              <a:t>The main reason for resorting to cyberwarfare is to gain advantage over adversaries, whether they are nations or competitors.</a:t>
            </a:r>
          </a:p>
        </p:txBody>
      </p:sp>
      <p:sp>
        <p:nvSpPr>
          <p:cNvPr id="5" name="TextBox 4">
            <a:extLst>
              <a:ext uri="{FF2B5EF4-FFF2-40B4-BE49-F238E27FC236}">
                <a16:creationId xmlns:a16="http://schemas.microsoft.com/office/drawing/2014/main" id="{3C3B4D15-78A4-4E86-D299-7EA6823ACCB4}"/>
              </a:ext>
            </a:extLst>
          </p:cNvPr>
          <p:cNvSpPr txBox="1"/>
          <p:nvPr/>
        </p:nvSpPr>
        <p:spPr>
          <a:xfrm>
            <a:off x="2485582" y="1036791"/>
            <a:ext cx="7220833" cy="923330"/>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Cyberwarfare can destabilize a nation, disrupt its commerce, and cause its citizens to lose faith and confidence in their government without the attacker ever physically setting foot in the targeted country.</a:t>
            </a:r>
            <a:endParaRPr lang="en-GB" b="0" i="0" dirty="0">
              <a:solidFill>
                <a:srgbClr val="FFFFFF"/>
              </a:solidFill>
              <a:effectLst/>
            </a:endParaRPr>
          </a:p>
        </p:txBody>
      </p:sp>
      <p:pic>
        <p:nvPicPr>
          <p:cNvPr id="3074" name="Picture 2" descr="A power generator">
            <a:extLst>
              <a:ext uri="{FF2B5EF4-FFF2-40B4-BE49-F238E27FC236}">
                <a16:creationId xmlns:a16="http://schemas.microsoft.com/office/drawing/2014/main" id="{06647E9F-D463-7453-7F9D-2C182E1613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29" t="9770" r="20536" b="11857"/>
          <a:stretch/>
        </p:blipFill>
        <p:spPr bwMode="auto">
          <a:xfrm>
            <a:off x="-3466616" y="2934697"/>
            <a:ext cx="2495728" cy="25284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E4D9AE-D426-C8E3-5057-8A5963A9750B}"/>
              </a:ext>
            </a:extLst>
          </p:cNvPr>
          <p:cNvSpPr txBox="1"/>
          <p:nvPr/>
        </p:nvSpPr>
        <p:spPr>
          <a:xfrm>
            <a:off x="13462015" y="2767783"/>
            <a:ext cx="7220833" cy="3016210"/>
          </a:xfrm>
          <a:prstGeom prst="rect">
            <a:avLst/>
          </a:prstGeom>
          <a:noFill/>
        </p:spPr>
        <p:txBody>
          <a:bodyPr wrap="square" rtlCol="0">
            <a:spAutoFit/>
          </a:bodyPr>
          <a:lstStyle/>
          <a:p>
            <a:pPr algn="just">
              <a:spcBef>
                <a:spcPts val="600"/>
              </a:spcBef>
            </a:pPr>
            <a:r>
              <a:rPr lang="en-GB" b="1" i="0" dirty="0">
                <a:solidFill>
                  <a:srgbClr val="FFFFFF"/>
                </a:solidFill>
                <a:effectLst/>
                <a:latin typeface="CiscoSansTT"/>
              </a:rPr>
              <a:t>To impact another nation’s infrastructure</a:t>
            </a:r>
            <a:endParaRPr lang="en-GB" b="0" i="0" dirty="0">
              <a:solidFill>
                <a:srgbClr val="FFFFFF"/>
              </a:solidFill>
              <a:effectLst/>
              <a:latin typeface="CiscoSansTT"/>
            </a:endParaRPr>
          </a:p>
          <a:p>
            <a:pPr algn="just" rtl="0">
              <a:spcBef>
                <a:spcPts val="600"/>
              </a:spcBef>
            </a:pPr>
            <a:r>
              <a:rPr lang="en-GB" b="0" i="0" dirty="0">
                <a:solidFill>
                  <a:srgbClr val="FFFFFF"/>
                </a:solidFill>
                <a:effectLst/>
                <a:latin typeface="CiscoSansTT"/>
              </a:rPr>
              <a:t>Besides industrial and military espionage, a nation can continuously invade another nation’s infrastructure in order to cause disruption and chaos.</a:t>
            </a:r>
          </a:p>
          <a:p>
            <a:pPr algn="just" rtl="0">
              <a:spcBef>
                <a:spcPts val="600"/>
              </a:spcBef>
            </a:pPr>
            <a:r>
              <a:rPr lang="en-GB" b="0" i="0" dirty="0">
                <a:solidFill>
                  <a:srgbClr val="FFFFFF"/>
                </a:solidFill>
                <a:effectLst/>
                <a:latin typeface="CiscoSansTT"/>
              </a:rPr>
              <a:t>For example, a cyber attack could shut down the power grid of a major city. Consider the consequences if this were to happen; roads would be congested, the exchange of goods and services would be halted, patients would not be able to get the care they would need if an emergency occurred, access to the internet would be interrupted. By shutting down a power grid, a cyber attack could have a huge impact on the everyday life of ordinary citizens.</a:t>
            </a:r>
          </a:p>
        </p:txBody>
      </p:sp>
      <p:pic>
        <p:nvPicPr>
          <p:cNvPr id="8" name="Picture 7">
            <a:extLst>
              <a:ext uri="{FF2B5EF4-FFF2-40B4-BE49-F238E27FC236}">
                <a16:creationId xmlns:a16="http://schemas.microsoft.com/office/drawing/2014/main" id="{77C36DA3-17F4-DB3F-8B80-B9BB2B61368B}"/>
              </a:ext>
            </a:extLst>
          </p:cNvPr>
          <p:cNvPicPr>
            <a:picLocks noChangeAspect="1"/>
          </p:cNvPicPr>
          <p:nvPr/>
        </p:nvPicPr>
        <p:blipFill>
          <a:blip r:embed="rId3"/>
          <a:stretch>
            <a:fillRect/>
          </a:stretch>
        </p:blipFill>
        <p:spPr>
          <a:xfrm>
            <a:off x="3647404" y="1960121"/>
            <a:ext cx="4897879" cy="4897879"/>
          </a:xfrm>
          <a:prstGeom prst="rect">
            <a:avLst/>
          </a:prstGeom>
        </p:spPr>
      </p:pic>
    </p:spTree>
    <p:extLst>
      <p:ext uri="{BB962C8B-B14F-4D97-AF65-F5344CB8AC3E}">
        <p14:creationId xmlns:p14="http://schemas.microsoft.com/office/powerpoint/2010/main" val="4069708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7492C-BC8C-8051-BD73-A9FAE9594E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35083C-729B-CCE2-5067-A1418CF2F7A3}"/>
              </a:ext>
            </a:extLst>
          </p:cNvPr>
          <p:cNvSpPr txBox="1"/>
          <p:nvPr/>
        </p:nvSpPr>
        <p:spPr>
          <a:xfrm>
            <a:off x="587828" y="1649631"/>
            <a:ext cx="15344512" cy="3631763"/>
          </a:xfrm>
          <a:prstGeom prst="rect">
            <a:avLst/>
          </a:prstGeom>
          <a:noFill/>
        </p:spPr>
        <p:txBody>
          <a:bodyPr wrap="square" rtlCol="0">
            <a:spAutoFit/>
          </a:bodyPr>
          <a:lstStyle/>
          <a:p>
            <a:r>
              <a:rPr lang="en-GB" sz="11500" b="1" dirty="0" err="1">
                <a:solidFill>
                  <a:schemeClr val="bg1"/>
                </a:solidFill>
                <a:latin typeface="Andale Mono" panose="020B0509000000000004" pitchFamily="49" charset="0"/>
              </a:rPr>
              <a:t>Analyzing</a:t>
            </a:r>
            <a:r>
              <a:rPr lang="en-GB" sz="11500" b="1" dirty="0">
                <a:solidFill>
                  <a:schemeClr val="bg1"/>
                </a:solidFill>
                <a:latin typeface="Andale Mono" panose="020B0509000000000004" pitchFamily="49" charset="0"/>
              </a:rPr>
              <a:t> a Cyber Attack</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B7C8BD36-45D0-7748-A9A7-DD86B93BBCA7}"/>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AB64F798-7105-245B-A80C-B25A5DE1721E}"/>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B509A54E-7915-BE53-F92E-2816222FE647}"/>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BB953DE4-272B-3F52-ADA1-F4502A76CA05}"/>
              </a:ext>
            </a:extLst>
          </p:cNvPr>
          <p:cNvSpPr txBox="1"/>
          <p:nvPr/>
        </p:nvSpPr>
        <p:spPr>
          <a:xfrm>
            <a:off x="1885294" y="8110759"/>
            <a:ext cx="8421410" cy="1200329"/>
          </a:xfrm>
          <a:prstGeom prst="rect">
            <a:avLst/>
          </a:prstGeom>
          <a:noFill/>
        </p:spPr>
        <p:txBody>
          <a:bodyPr wrap="square" rtlCol="0">
            <a:spAutoFit/>
          </a:bodyPr>
          <a:lstStyle/>
          <a:p>
            <a:pPr algn="just"/>
            <a:r>
              <a:rPr lang="en-GB" sz="18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Tree>
    <p:extLst>
      <p:ext uri="{BB962C8B-B14F-4D97-AF65-F5344CB8AC3E}">
        <p14:creationId xmlns:p14="http://schemas.microsoft.com/office/powerpoint/2010/main" val="31959874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65AF0-E15E-66D3-F42F-D90C69FAD9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CD61DF-14C0-A176-FC92-7B45DFE1398E}"/>
              </a:ext>
            </a:extLst>
          </p:cNvPr>
          <p:cNvSpPr txBox="1"/>
          <p:nvPr/>
        </p:nvSpPr>
        <p:spPr>
          <a:xfrm>
            <a:off x="310208" y="430636"/>
            <a:ext cx="3147015" cy="338554"/>
          </a:xfrm>
          <a:prstGeom prst="rect">
            <a:avLst/>
          </a:prstGeom>
          <a:noFill/>
        </p:spPr>
        <p:txBody>
          <a:bodyPr wrap="none" rtlCol="0">
            <a:spAutoFit/>
          </a:bodyPr>
          <a:lstStyle/>
          <a:p>
            <a:r>
              <a:rPr lang="fr-FR" sz="1600" dirty="0" err="1">
                <a:solidFill>
                  <a:schemeClr val="bg1"/>
                </a:solidFill>
                <a:latin typeface="Andale Mono" panose="020B0509000000000004" pitchFamily="49" charset="0"/>
              </a:rPr>
              <a:t>Analyzing</a:t>
            </a:r>
            <a:r>
              <a:rPr lang="fr-FR" sz="1600" dirty="0">
                <a:solidFill>
                  <a:schemeClr val="bg1"/>
                </a:solidFill>
                <a:latin typeface="Andale Mono" panose="020B0509000000000004" pitchFamily="49" charset="0"/>
              </a:rPr>
              <a:t> a Cyber Attack</a:t>
            </a:r>
          </a:p>
        </p:txBody>
      </p:sp>
      <p:cxnSp>
        <p:nvCxnSpPr>
          <p:cNvPr id="4" name="Straight Connector 3">
            <a:extLst>
              <a:ext uri="{FF2B5EF4-FFF2-40B4-BE49-F238E27FC236}">
                <a16:creationId xmlns:a16="http://schemas.microsoft.com/office/drawing/2014/main" id="{8156D628-E8DE-0ACE-1415-377E75B86FA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46200BB-9115-BE15-2E3E-D19AA1271FF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22A1A9E-F29D-7D88-4D4E-C62EFB17513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B8DCA2DC-16A9-5E08-A764-A2110AF44DF7}"/>
              </a:ext>
            </a:extLst>
          </p:cNvPr>
          <p:cNvSpPr txBox="1"/>
          <p:nvPr/>
        </p:nvSpPr>
        <p:spPr>
          <a:xfrm>
            <a:off x="1546582" y="2921168"/>
            <a:ext cx="9138592" cy="1323439"/>
          </a:xfrm>
          <a:prstGeom prst="rect">
            <a:avLst/>
          </a:prstGeom>
          <a:noFill/>
        </p:spPr>
        <p:txBody>
          <a:bodyPr wrap="square" rtlCol="0">
            <a:spAutoFit/>
          </a:bodyPr>
          <a:lstStyle/>
          <a:p>
            <a:pPr algn="just"/>
            <a:r>
              <a:rPr lang="en-GB" sz="20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
        <p:nvSpPr>
          <p:cNvPr id="5" name="TextBox 4">
            <a:extLst>
              <a:ext uri="{FF2B5EF4-FFF2-40B4-BE49-F238E27FC236}">
                <a16:creationId xmlns:a16="http://schemas.microsoft.com/office/drawing/2014/main" id="{ACAEAE53-53D4-EDC7-9293-C8A05CDFDF82}"/>
              </a:ext>
            </a:extLst>
          </p:cNvPr>
          <p:cNvSpPr txBox="1"/>
          <p:nvPr/>
        </p:nvSpPr>
        <p:spPr>
          <a:xfrm>
            <a:off x="3944801" y="7941750"/>
            <a:ext cx="7876660" cy="1938992"/>
          </a:xfrm>
          <a:prstGeom prst="rect">
            <a:avLst/>
          </a:prstGeom>
          <a:noFill/>
        </p:spPr>
        <p:txBody>
          <a:bodyPr wrap="square" rtlCol="0">
            <a:spAutoFit/>
          </a:bodyPr>
          <a:lstStyle/>
          <a:p>
            <a:pPr algn="just"/>
            <a:r>
              <a:rPr lang="en-GB" sz="2000" b="0" i="0" dirty="0">
                <a:solidFill>
                  <a:srgbClr val="FFFFFF"/>
                </a:solidFill>
                <a:effectLst/>
              </a:rPr>
              <a:t>Designed to track and spy on you, spyware monitors your online activity and can log every key you press on your keyboard, as well as capture almost any of your data, including sensitive personal information such as your online banking details. Spyware does this by modifying the security settings on your devices.</a:t>
            </a:r>
          </a:p>
          <a:p>
            <a:pPr algn="just"/>
            <a:r>
              <a:rPr lang="en-GB" sz="2000" b="0" i="0" dirty="0">
                <a:solidFill>
                  <a:srgbClr val="FFFFFF"/>
                </a:solidFill>
                <a:effectLst/>
              </a:rPr>
              <a:t>It often bundles itself with legitimate software or Trojan horses.</a:t>
            </a:r>
          </a:p>
        </p:txBody>
      </p:sp>
      <p:pic>
        <p:nvPicPr>
          <p:cNvPr id="6" name="Picture 5">
            <a:extLst>
              <a:ext uri="{FF2B5EF4-FFF2-40B4-BE49-F238E27FC236}">
                <a16:creationId xmlns:a16="http://schemas.microsoft.com/office/drawing/2014/main" id="{5F9E222F-E45B-8AA8-F7CC-EFC434FE75A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902" b="96652" l="1633" r="97551">
                        <a14:foregroundMark x1="48980" y1="6473" x2="48980" y2="6473"/>
                        <a14:foregroundMark x1="51429" y1="2902" x2="51429" y2="2902"/>
                        <a14:foregroundMark x1="95510" y1="27455" x2="95510" y2="27455"/>
                        <a14:foregroundMark x1="53469" y1="46652" x2="53469" y2="46652"/>
                        <a14:foregroundMark x1="43061" y1="47321" x2="43061" y2="47321"/>
                        <a14:foregroundMark x1="43265" y1="46652" x2="43265" y2="46652"/>
                        <a14:foregroundMark x1="44694" y1="46652" x2="44694" y2="46652"/>
                        <a14:foregroundMark x1="46122" y1="52232" x2="46122" y2="52232"/>
                        <a14:foregroundMark x1="51837" y1="52232" x2="51837" y2="52232"/>
                        <a14:foregroundMark x1="27347" y1="72545" x2="27347" y2="72545"/>
                        <a14:foregroundMark x1="40816" y1="74554" x2="40816" y2="74554"/>
                        <a14:foregroundMark x1="87347" y1="78795" x2="87347" y2="78795"/>
                        <a14:foregroundMark x1="80816" y1="70313" x2="80816" y2="70313"/>
                        <a14:foregroundMark x1="80816" y1="70313" x2="35714" y2="79018"/>
                        <a14:foregroundMark x1="83878" y1="86830" x2="25918" y2="86384"/>
                        <a14:foregroundMark x1="10408" y1="72545" x2="28163" y2="83259"/>
                        <a14:foregroundMark x1="28163" y1="83259" x2="69592" y2="93973"/>
                        <a14:foregroundMark x1="83673" y1="75223" x2="83673" y2="75223"/>
                        <a14:foregroundMark x1="71429" y1="81696" x2="71429" y2="81696"/>
                        <a14:foregroundMark x1="72653" y1="81696" x2="72653" y2="81696"/>
                        <a14:foregroundMark x1="63673" y1="82143" x2="63673" y2="82143"/>
                        <a14:foregroundMark x1="33469" y1="81473" x2="33469" y2="81473"/>
                        <a14:foregroundMark x1="34898" y1="81473" x2="34898" y2="81473"/>
                        <a14:foregroundMark x1="32449" y1="93973" x2="32449" y2="93973"/>
                        <a14:foregroundMark x1="20612" y1="83259" x2="20612" y2="83259"/>
                        <a14:foregroundMark x1="13265" y1="78348" x2="13265" y2="78348"/>
                        <a14:foregroundMark x1="7755" y1="74554" x2="7755" y2="74554"/>
                        <a14:foregroundMark x1="19184" y1="76116" x2="19184" y2="76116"/>
                        <a14:foregroundMark x1="30816" y1="75670" x2="30816" y2="75670"/>
                        <a14:foregroundMark x1="39796" y1="71875" x2="39796" y2="71875"/>
                        <a14:foregroundMark x1="54490" y1="71875" x2="54490" y2="71875"/>
                        <a14:foregroundMark x1="80816" y1="79018" x2="80816" y2="79018"/>
                        <a14:foregroundMark x1="90204" y1="79018" x2="80408" y2="95982"/>
                        <a14:foregroundMark x1="1633" y1="83259" x2="1633" y2="83259"/>
                        <a14:foregroundMark x1="89592" y1="75223" x2="89592" y2="75223"/>
                        <a14:foregroundMark x1="92653" y1="80580" x2="92653" y2="80580"/>
                        <a14:foregroundMark x1="93061" y1="86830" x2="93061" y2="86830"/>
                        <a14:foregroundMark x1="87755" y1="89732" x2="87755" y2="89732"/>
                        <a14:foregroundMark x1="69592" y1="96652" x2="69592" y2="96652"/>
                        <a14:foregroundMark x1="97551" y1="84821" x2="97551" y2="84821"/>
                      </a14:backgroundRemoval>
                    </a14:imgEffect>
                  </a14:imgLayer>
                </a14:imgProps>
              </a:ext>
            </a:extLst>
          </a:blip>
          <a:stretch>
            <a:fillRect/>
          </a:stretch>
        </p:blipFill>
        <p:spPr>
          <a:xfrm>
            <a:off x="410818" y="7488846"/>
            <a:ext cx="3111500" cy="2844800"/>
          </a:xfrm>
          <a:prstGeom prst="rect">
            <a:avLst/>
          </a:prstGeom>
        </p:spPr>
      </p:pic>
    </p:spTree>
    <p:extLst>
      <p:ext uri="{BB962C8B-B14F-4D97-AF65-F5344CB8AC3E}">
        <p14:creationId xmlns:p14="http://schemas.microsoft.com/office/powerpoint/2010/main" val="398316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D4EE5-FB55-4352-0FEB-027C8D93FFF7}"/>
              </a:ext>
            </a:extLst>
          </p:cNvPr>
          <p:cNvSpPr txBox="1"/>
          <p:nvPr/>
        </p:nvSpPr>
        <p:spPr>
          <a:xfrm>
            <a:off x="511779" y="2497976"/>
            <a:ext cx="11168442"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Introduction</a:t>
            </a:r>
          </a:p>
        </p:txBody>
      </p:sp>
      <p:cxnSp>
        <p:nvCxnSpPr>
          <p:cNvPr id="3" name="Straight Connector 2">
            <a:extLst>
              <a:ext uri="{FF2B5EF4-FFF2-40B4-BE49-F238E27FC236}">
                <a16:creationId xmlns:a16="http://schemas.microsoft.com/office/drawing/2014/main" id="{9B1127FA-70FB-E07D-FAEF-EA94B1A2981F}"/>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71CD8C9-81DC-F9BE-A5EE-66015CFB792B}"/>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34E33342-854B-3C16-9A63-7D508B0E856C}"/>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61A66223-54AD-6A16-AD51-FB1D2E031E7C}"/>
              </a:ext>
            </a:extLst>
          </p:cNvPr>
          <p:cNvSpPr txBox="1"/>
          <p:nvPr/>
        </p:nvSpPr>
        <p:spPr>
          <a:xfrm>
            <a:off x="156533" y="813602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Attackers are individuals or groups who attempt to exploit vulnerability for personal or financial gain. As we’ve already seen, they are interested in </a:t>
            </a:r>
            <a:r>
              <a:rPr lang="en-GB" b="1" i="0" dirty="0">
                <a:solidFill>
                  <a:srgbClr val="FFFFFF"/>
                </a:solidFill>
                <a:effectLst/>
                <a:latin typeface="CiscoSansTT"/>
              </a:rPr>
              <a:t>everything</a:t>
            </a:r>
            <a:r>
              <a:rPr lang="en-GB" b="0" i="0" dirty="0">
                <a:solidFill>
                  <a:srgbClr val="FFFFFF"/>
                </a:solidFill>
                <a:effectLst/>
                <a:latin typeface="CiscoSansTT"/>
              </a:rPr>
              <a:t>, from credit cards to product designs!</a:t>
            </a:r>
            <a:endParaRPr lang="fr-FR"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14287444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CEBD-F9A1-3B62-C1BD-A030C0DA0C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721BA0D-5885-3001-BE57-13A3C315454C}"/>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6AC8E95B-7E57-B1E4-972A-B4C221AF90A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CE92E85-E51B-8D93-0661-20472280B04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7E6C263-89CE-4AB4-F9BE-69E8C373CA6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53B5D314-7D78-3BA0-01B4-2844E00C0A81}"/>
              </a:ext>
            </a:extLst>
          </p:cNvPr>
          <p:cNvSpPr txBox="1"/>
          <p:nvPr/>
        </p:nvSpPr>
        <p:spPr>
          <a:xfrm>
            <a:off x="3944801" y="2760155"/>
            <a:ext cx="7876660" cy="1938992"/>
          </a:xfrm>
          <a:prstGeom prst="rect">
            <a:avLst/>
          </a:prstGeom>
          <a:noFill/>
        </p:spPr>
        <p:txBody>
          <a:bodyPr wrap="square" rtlCol="0">
            <a:spAutoFit/>
          </a:bodyPr>
          <a:lstStyle/>
          <a:p>
            <a:pPr algn="just"/>
            <a:r>
              <a:rPr lang="en-GB" sz="2000" b="0" i="0" dirty="0">
                <a:solidFill>
                  <a:srgbClr val="FFFFFF"/>
                </a:solidFill>
                <a:effectLst/>
              </a:rPr>
              <a:t>Designed to track and spy on you, spyware monitors your online activity and can log every key you press on your keyboard, as well as capture almost any of your data, including sensitive personal information such as your online banking details. Spyware does this by modifying the security settings on your devices.</a:t>
            </a:r>
          </a:p>
          <a:p>
            <a:pPr algn="just"/>
            <a:r>
              <a:rPr lang="en-GB" sz="2000" b="0" i="0" dirty="0">
                <a:solidFill>
                  <a:srgbClr val="FFFFFF"/>
                </a:solidFill>
                <a:effectLst/>
              </a:rPr>
              <a:t>It often bundles itself with legitimate software or Trojan horses.</a:t>
            </a:r>
          </a:p>
        </p:txBody>
      </p:sp>
      <p:pic>
        <p:nvPicPr>
          <p:cNvPr id="9" name="Picture 8">
            <a:extLst>
              <a:ext uri="{FF2B5EF4-FFF2-40B4-BE49-F238E27FC236}">
                <a16:creationId xmlns:a16="http://schemas.microsoft.com/office/drawing/2014/main" id="{6DDED740-3CB6-F22A-CEDC-7AD428369DA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902" b="96652" l="1633" r="97551">
                        <a14:foregroundMark x1="48980" y1="6473" x2="48980" y2="6473"/>
                        <a14:foregroundMark x1="51429" y1="2902" x2="51429" y2="2902"/>
                        <a14:foregroundMark x1="95510" y1="27455" x2="95510" y2="27455"/>
                        <a14:foregroundMark x1="53469" y1="46652" x2="53469" y2="46652"/>
                        <a14:foregroundMark x1="43061" y1="47321" x2="43061" y2="47321"/>
                        <a14:foregroundMark x1="43265" y1="46652" x2="43265" y2="46652"/>
                        <a14:foregroundMark x1="44694" y1="46652" x2="44694" y2="46652"/>
                        <a14:foregroundMark x1="46122" y1="52232" x2="46122" y2="52232"/>
                        <a14:foregroundMark x1="51837" y1="52232" x2="51837" y2="52232"/>
                        <a14:foregroundMark x1="27347" y1="72545" x2="27347" y2="72545"/>
                        <a14:foregroundMark x1="40816" y1="74554" x2="40816" y2="74554"/>
                        <a14:foregroundMark x1="87347" y1="78795" x2="87347" y2="78795"/>
                        <a14:foregroundMark x1="80816" y1="70313" x2="80816" y2="70313"/>
                        <a14:foregroundMark x1="80816" y1="70313" x2="35714" y2="79018"/>
                        <a14:foregroundMark x1="83878" y1="86830" x2="25918" y2="86384"/>
                        <a14:foregroundMark x1="10408" y1="72545" x2="28163" y2="83259"/>
                        <a14:foregroundMark x1="28163" y1="83259" x2="69592" y2="93973"/>
                        <a14:foregroundMark x1="83673" y1="75223" x2="83673" y2="75223"/>
                        <a14:foregroundMark x1="71429" y1="81696" x2="71429" y2="81696"/>
                        <a14:foregroundMark x1="72653" y1="81696" x2="72653" y2="81696"/>
                        <a14:foregroundMark x1="63673" y1="82143" x2="63673" y2="82143"/>
                        <a14:foregroundMark x1="33469" y1="81473" x2="33469" y2="81473"/>
                        <a14:foregroundMark x1="34898" y1="81473" x2="34898" y2="81473"/>
                        <a14:foregroundMark x1="32449" y1="93973" x2="32449" y2="93973"/>
                        <a14:foregroundMark x1="20612" y1="83259" x2="20612" y2="83259"/>
                        <a14:foregroundMark x1="13265" y1="78348" x2="13265" y2="78348"/>
                        <a14:foregroundMark x1="7755" y1="74554" x2="7755" y2="74554"/>
                        <a14:foregroundMark x1="19184" y1="76116" x2="19184" y2="76116"/>
                        <a14:foregroundMark x1="30816" y1="75670" x2="30816" y2="75670"/>
                        <a14:foregroundMark x1="39796" y1="71875" x2="39796" y2="71875"/>
                        <a14:foregroundMark x1="54490" y1="71875" x2="54490" y2="71875"/>
                        <a14:foregroundMark x1="80816" y1="79018" x2="80816" y2="79018"/>
                        <a14:foregroundMark x1="90204" y1="79018" x2="80408" y2="95982"/>
                        <a14:foregroundMark x1="1633" y1="83259" x2="1633" y2="83259"/>
                        <a14:foregroundMark x1="89592" y1="75223" x2="89592" y2="75223"/>
                        <a14:foregroundMark x1="92653" y1="80580" x2="92653" y2="80580"/>
                        <a14:foregroundMark x1="93061" y1="86830" x2="93061" y2="86830"/>
                        <a14:foregroundMark x1="87755" y1="89732" x2="87755" y2="89732"/>
                        <a14:foregroundMark x1="69592" y1="96652" x2="69592" y2="96652"/>
                        <a14:foregroundMark x1="97551" y1="84821" x2="97551" y2="84821"/>
                      </a14:backgroundRemoval>
                    </a14:imgEffect>
                  </a14:imgLayer>
                </a14:imgProps>
              </a:ext>
            </a:extLst>
          </a:blip>
          <a:stretch>
            <a:fillRect/>
          </a:stretch>
        </p:blipFill>
        <p:spPr>
          <a:xfrm>
            <a:off x="410818" y="2307251"/>
            <a:ext cx="3111500" cy="2844800"/>
          </a:xfrm>
          <a:prstGeom prst="rect">
            <a:avLst/>
          </a:prstGeom>
        </p:spPr>
      </p:pic>
      <p:sp>
        <p:nvSpPr>
          <p:cNvPr id="15" name="TextBox 14">
            <a:extLst>
              <a:ext uri="{FF2B5EF4-FFF2-40B4-BE49-F238E27FC236}">
                <a16:creationId xmlns:a16="http://schemas.microsoft.com/office/drawing/2014/main" id="{E6CB1152-6B48-BA7C-355D-23638DC55522}"/>
              </a:ext>
            </a:extLst>
          </p:cNvPr>
          <p:cNvSpPr txBox="1"/>
          <p:nvPr/>
        </p:nvSpPr>
        <p:spPr>
          <a:xfrm>
            <a:off x="1546582" y="-1639943"/>
            <a:ext cx="9138592" cy="1323439"/>
          </a:xfrm>
          <a:prstGeom prst="rect">
            <a:avLst/>
          </a:prstGeom>
          <a:noFill/>
        </p:spPr>
        <p:txBody>
          <a:bodyPr wrap="square" rtlCol="0">
            <a:spAutoFit/>
          </a:bodyPr>
          <a:lstStyle/>
          <a:p>
            <a:pPr algn="just"/>
            <a:r>
              <a:rPr lang="en-GB" sz="20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
        <p:nvSpPr>
          <p:cNvPr id="17" name="TextBox 16">
            <a:extLst>
              <a:ext uri="{FF2B5EF4-FFF2-40B4-BE49-F238E27FC236}">
                <a16:creationId xmlns:a16="http://schemas.microsoft.com/office/drawing/2014/main" id="{816D18B5-A8B1-495A-7046-FD2C608F64B8}"/>
              </a:ext>
            </a:extLst>
          </p:cNvPr>
          <p:cNvSpPr txBox="1"/>
          <p:nvPr/>
        </p:nvSpPr>
        <p:spPr>
          <a:xfrm>
            <a:off x="3944801" y="8095638"/>
            <a:ext cx="7876660" cy="1631216"/>
          </a:xfrm>
          <a:prstGeom prst="rect">
            <a:avLst/>
          </a:prstGeom>
          <a:noFill/>
        </p:spPr>
        <p:txBody>
          <a:bodyPr wrap="square" rtlCol="0">
            <a:spAutoFit/>
          </a:bodyPr>
          <a:lstStyle/>
          <a:p>
            <a:pPr algn="just"/>
            <a:r>
              <a:rPr lang="en-GB" sz="2000" b="0" i="0" dirty="0">
                <a:solidFill>
                  <a:srgbClr val="FFFFFF"/>
                </a:solidFill>
                <a:effectLst/>
              </a:rPr>
              <a:t>Adware is often installed with some versions of software and is designed to automatically deliver advertisements to a user, most often on a web browser. You know it when you see it! It’s hard to ignore when you’re faced with constant pop-up ads on your screen.</a:t>
            </a:r>
          </a:p>
          <a:p>
            <a:pPr algn="just"/>
            <a:r>
              <a:rPr lang="en-GB" sz="2000" b="0" i="0" dirty="0">
                <a:solidFill>
                  <a:srgbClr val="FFFFFF"/>
                </a:solidFill>
                <a:effectLst/>
              </a:rPr>
              <a:t>It is common for adware to come with spyware.</a:t>
            </a:r>
          </a:p>
        </p:txBody>
      </p:sp>
      <p:pic>
        <p:nvPicPr>
          <p:cNvPr id="18" name="Picture 17">
            <a:extLst>
              <a:ext uri="{FF2B5EF4-FFF2-40B4-BE49-F238E27FC236}">
                <a16:creationId xmlns:a16="http://schemas.microsoft.com/office/drawing/2014/main" id="{56FD0789-9164-590D-B4F3-AF9D290EAA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204" b="97345" l="1205" r="96386">
                        <a14:foregroundMark x1="50803" y1="8186" x2="50803" y2="8186"/>
                        <a14:foregroundMark x1="49398" y1="4204" x2="49398" y2="4204"/>
                        <a14:foregroundMark x1="74699" y1="80973" x2="74699" y2="80973"/>
                        <a14:foregroundMark x1="90763" y1="82080" x2="6827" y2="79867"/>
                        <a14:foregroundMark x1="40964" y1="90265" x2="40964" y2="90265"/>
                        <a14:foregroundMark x1="20482" y1="78982" x2="33936" y2="90708"/>
                        <a14:foregroundMark x1="66867" y1="91814" x2="74900" y2="82965"/>
                        <a14:foregroundMark x1="39357" y1="87168" x2="60643" y2="89159"/>
                        <a14:foregroundMark x1="73896" y1="92478" x2="73896" y2="92478"/>
                        <a14:foregroundMark x1="94177" y1="87611" x2="94177" y2="87611"/>
                        <a14:foregroundMark x1="21687" y1="91814" x2="21687" y2="91814"/>
                        <a14:foregroundMark x1="8233" y1="89823" x2="8233" y2="89823"/>
                        <a14:foregroundMark x1="8233" y1="89823" x2="8233" y2="89823"/>
                        <a14:foregroundMark x1="1205" y1="85177" x2="1205" y2="85177"/>
                        <a14:foregroundMark x1="26707" y1="97566" x2="26707" y2="97566"/>
                        <a14:foregroundMark x1="96386" y1="84735" x2="96386" y2="84735"/>
                      </a14:backgroundRemoval>
                    </a14:imgEffect>
                  </a14:imgLayer>
                </a14:imgProps>
              </a:ext>
            </a:extLst>
          </a:blip>
          <a:srcRect/>
          <a:stretch/>
        </p:blipFill>
        <p:spPr>
          <a:xfrm>
            <a:off x="410818" y="7499200"/>
            <a:ext cx="3111500" cy="2824092"/>
          </a:xfrm>
          <a:prstGeom prst="rect">
            <a:avLst/>
          </a:prstGeom>
        </p:spPr>
      </p:pic>
    </p:spTree>
    <p:extLst>
      <p:ext uri="{BB962C8B-B14F-4D97-AF65-F5344CB8AC3E}">
        <p14:creationId xmlns:p14="http://schemas.microsoft.com/office/powerpoint/2010/main" val="946442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D4AA-480F-DCC8-1A9A-E0D079BBCA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CC583D-A298-551F-957F-5D58CFD57DD1}"/>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BD253DE4-2988-92FB-9253-898D5CBAEA9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7325597-893F-21AF-7E76-C5E7B5B74D8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AE9632D-0AD4-4D23-8282-E95F802B621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541373CC-471E-B05C-4148-B9F7E2255FF9}"/>
              </a:ext>
            </a:extLst>
          </p:cNvPr>
          <p:cNvSpPr txBox="1"/>
          <p:nvPr/>
        </p:nvSpPr>
        <p:spPr>
          <a:xfrm>
            <a:off x="3944801" y="2914043"/>
            <a:ext cx="7876660" cy="1631216"/>
          </a:xfrm>
          <a:prstGeom prst="rect">
            <a:avLst/>
          </a:prstGeom>
          <a:noFill/>
        </p:spPr>
        <p:txBody>
          <a:bodyPr wrap="square" rtlCol="0">
            <a:spAutoFit/>
          </a:bodyPr>
          <a:lstStyle/>
          <a:p>
            <a:pPr algn="just"/>
            <a:r>
              <a:rPr lang="en-GB" sz="2000" b="0" i="0" dirty="0">
                <a:solidFill>
                  <a:srgbClr val="FFFFFF"/>
                </a:solidFill>
                <a:effectLst/>
              </a:rPr>
              <a:t>Adware is often installed with some versions of software and is designed to automatically deliver advertisements to a user, most often on a web browser. You know it when you see it! It’s hard to ignore when you’re faced with constant pop-up ads on your screen.</a:t>
            </a:r>
          </a:p>
          <a:p>
            <a:pPr algn="just"/>
            <a:r>
              <a:rPr lang="en-GB" sz="2000" b="0" i="0" dirty="0">
                <a:solidFill>
                  <a:srgbClr val="FFFFFF"/>
                </a:solidFill>
                <a:effectLst/>
              </a:rPr>
              <a:t>It is common for adware to come with spyware.</a:t>
            </a:r>
          </a:p>
        </p:txBody>
      </p:sp>
      <p:pic>
        <p:nvPicPr>
          <p:cNvPr id="9" name="Picture 8">
            <a:extLst>
              <a:ext uri="{FF2B5EF4-FFF2-40B4-BE49-F238E27FC236}">
                <a16:creationId xmlns:a16="http://schemas.microsoft.com/office/drawing/2014/main" id="{E87CDB32-8723-E85D-2AC7-0646E2C51C1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204" b="97345" l="1205" r="96386">
                        <a14:foregroundMark x1="50803" y1="8186" x2="50803" y2="8186"/>
                        <a14:foregroundMark x1="49398" y1="4204" x2="49398" y2="4204"/>
                        <a14:foregroundMark x1="74699" y1="80973" x2="74699" y2="80973"/>
                        <a14:foregroundMark x1="90763" y1="82080" x2="6827" y2="79867"/>
                        <a14:foregroundMark x1="40964" y1="90265" x2="40964" y2="90265"/>
                        <a14:foregroundMark x1="20482" y1="78982" x2="33936" y2="90708"/>
                        <a14:foregroundMark x1="66867" y1="91814" x2="74900" y2="82965"/>
                        <a14:foregroundMark x1="39357" y1="87168" x2="60643" y2="89159"/>
                        <a14:foregroundMark x1="73896" y1="92478" x2="73896" y2="92478"/>
                        <a14:foregroundMark x1="94177" y1="87611" x2="94177" y2="87611"/>
                        <a14:foregroundMark x1="21687" y1="91814" x2="21687" y2="91814"/>
                        <a14:foregroundMark x1="8233" y1="89823" x2="8233" y2="89823"/>
                        <a14:foregroundMark x1="8233" y1="89823" x2="8233" y2="89823"/>
                        <a14:foregroundMark x1="1205" y1="85177" x2="1205" y2="85177"/>
                        <a14:foregroundMark x1="26707" y1="97566" x2="26707" y2="97566"/>
                        <a14:foregroundMark x1="96386" y1="84735" x2="96386" y2="84735"/>
                      </a14:backgroundRemoval>
                    </a14:imgEffect>
                  </a14:imgLayer>
                </a14:imgProps>
              </a:ext>
            </a:extLst>
          </a:blip>
          <a:srcRect/>
          <a:stretch/>
        </p:blipFill>
        <p:spPr>
          <a:xfrm>
            <a:off x="410818" y="2317605"/>
            <a:ext cx="3111500" cy="2824092"/>
          </a:xfrm>
          <a:prstGeom prst="rect">
            <a:avLst/>
          </a:prstGeom>
        </p:spPr>
      </p:pic>
      <p:sp>
        <p:nvSpPr>
          <p:cNvPr id="5" name="TextBox 4">
            <a:extLst>
              <a:ext uri="{FF2B5EF4-FFF2-40B4-BE49-F238E27FC236}">
                <a16:creationId xmlns:a16="http://schemas.microsoft.com/office/drawing/2014/main" id="{B3208906-3784-5075-24CD-8CBA264AF184}"/>
              </a:ext>
            </a:extLst>
          </p:cNvPr>
          <p:cNvSpPr txBox="1"/>
          <p:nvPr/>
        </p:nvSpPr>
        <p:spPr>
          <a:xfrm>
            <a:off x="13045248" y="2760155"/>
            <a:ext cx="7876660" cy="1938992"/>
          </a:xfrm>
          <a:prstGeom prst="rect">
            <a:avLst/>
          </a:prstGeom>
          <a:noFill/>
        </p:spPr>
        <p:txBody>
          <a:bodyPr wrap="square" rtlCol="0">
            <a:spAutoFit/>
          </a:bodyPr>
          <a:lstStyle/>
          <a:p>
            <a:pPr algn="just"/>
            <a:r>
              <a:rPr lang="en-GB" sz="2000" b="0" i="0" dirty="0">
                <a:solidFill>
                  <a:srgbClr val="FFFFFF"/>
                </a:solidFill>
                <a:effectLst/>
              </a:rPr>
              <a:t>Designed to track and spy on you, spyware monitors your online activity and can log every key you press on your keyboard, as well as capture almost any of your data, including sensitive personal information such as your online banking details. Spyware does this by modifying the security settings on your devices.</a:t>
            </a:r>
          </a:p>
          <a:p>
            <a:pPr algn="just"/>
            <a:r>
              <a:rPr lang="en-GB" sz="2000" b="0" i="0" dirty="0">
                <a:solidFill>
                  <a:srgbClr val="FFFFFF"/>
                </a:solidFill>
                <a:effectLst/>
              </a:rPr>
              <a:t>It often bundles itself with legitimate software or Trojan horses.</a:t>
            </a:r>
          </a:p>
        </p:txBody>
      </p:sp>
      <p:pic>
        <p:nvPicPr>
          <p:cNvPr id="6" name="Picture 5">
            <a:extLst>
              <a:ext uri="{FF2B5EF4-FFF2-40B4-BE49-F238E27FC236}">
                <a16:creationId xmlns:a16="http://schemas.microsoft.com/office/drawing/2014/main" id="{18D28588-94B6-4C99-08FF-0CCB9DC43C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02" b="96652" l="1633" r="97551">
                        <a14:foregroundMark x1="48980" y1="6473" x2="48980" y2="6473"/>
                        <a14:foregroundMark x1="51429" y1="2902" x2="51429" y2="2902"/>
                        <a14:foregroundMark x1="95510" y1="27455" x2="95510" y2="27455"/>
                        <a14:foregroundMark x1="53469" y1="46652" x2="53469" y2="46652"/>
                        <a14:foregroundMark x1="43061" y1="47321" x2="43061" y2="47321"/>
                        <a14:foregroundMark x1="43265" y1="46652" x2="43265" y2="46652"/>
                        <a14:foregroundMark x1="44694" y1="46652" x2="44694" y2="46652"/>
                        <a14:foregroundMark x1="46122" y1="52232" x2="46122" y2="52232"/>
                        <a14:foregroundMark x1="51837" y1="52232" x2="51837" y2="52232"/>
                        <a14:foregroundMark x1="27347" y1="72545" x2="27347" y2="72545"/>
                        <a14:foregroundMark x1="40816" y1="74554" x2="40816" y2="74554"/>
                        <a14:foregroundMark x1="87347" y1="78795" x2="87347" y2="78795"/>
                        <a14:foregroundMark x1="80816" y1="70313" x2="80816" y2="70313"/>
                        <a14:foregroundMark x1="80816" y1="70313" x2="35714" y2="79018"/>
                        <a14:foregroundMark x1="83878" y1="86830" x2="25918" y2="86384"/>
                        <a14:foregroundMark x1="10408" y1="72545" x2="28163" y2="83259"/>
                        <a14:foregroundMark x1="28163" y1="83259" x2="69592" y2="93973"/>
                        <a14:foregroundMark x1="83673" y1="75223" x2="83673" y2="75223"/>
                        <a14:foregroundMark x1="71429" y1="81696" x2="71429" y2="81696"/>
                        <a14:foregroundMark x1="72653" y1="81696" x2="72653" y2="81696"/>
                        <a14:foregroundMark x1="63673" y1="82143" x2="63673" y2="82143"/>
                        <a14:foregroundMark x1="33469" y1="81473" x2="33469" y2="81473"/>
                        <a14:foregroundMark x1="34898" y1="81473" x2="34898" y2="81473"/>
                        <a14:foregroundMark x1="32449" y1="93973" x2="32449" y2="93973"/>
                        <a14:foregroundMark x1="20612" y1="83259" x2="20612" y2="83259"/>
                        <a14:foregroundMark x1="13265" y1="78348" x2="13265" y2="78348"/>
                        <a14:foregroundMark x1="7755" y1="74554" x2="7755" y2="74554"/>
                        <a14:foregroundMark x1="19184" y1="76116" x2="19184" y2="76116"/>
                        <a14:foregroundMark x1="30816" y1="75670" x2="30816" y2="75670"/>
                        <a14:foregroundMark x1="39796" y1="71875" x2="39796" y2="71875"/>
                        <a14:foregroundMark x1="54490" y1="71875" x2="54490" y2="71875"/>
                        <a14:foregroundMark x1="80816" y1="79018" x2="80816" y2="79018"/>
                        <a14:foregroundMark x1="90204" y1="79018" x2="80408" y2="95982"/>
                        <a14:foregroundMark x1="1633" y1="83259" x2="1633" y2="83259"/>
                        <a14:foregroundMark x1="89592" y1="75223" x2="89592" y2="75223"/>
                        <a14:foregroundMark x1="92653" y1="80580" x2="92653" y2="80580"/>
                        <a14:foregroundMark x1="93061" y1="86830" x2="93061" y2="86830"/>
                        <a14:foregroundMark x1="87755" y1="89732" x2="87755" y2="89732"/>
                        <a14:foregroundMark x1="69592" y1="96652" x2="69592" y2="96652"/>
                        <a14:foregroundMark x1="97551" y1="84821" x2="97551" y2="84821"/>
                      </a14:backgroundRemoval>
                    </a14:imgEffect>
                  </a14:imgLayer>
                </a14:imgProps>
              </a:ext>
            </a:extLst>
          </a:blip>
          <a:stretch>
            <a:fillRect/>
          </a:stretch>
        </p:blipFill>
        <p:spPr>
          <a:xfrm>
            <a:off x="-4335349" y="2307251"/>
            <a:ext cx="3111500" cy="2844800"/>
          </a:xfrm>
          <a:prstGeom prst="rect">
            <a:avLst/>
          </a:prstGeom>
        </p:spPr>
      </p:pic>
      <p:sp>
        <p:nvSpPr>
          <p:cNvPr id="7" name="TextBox 6">
            <a:extLst>
              <a:ext uri="{FF2B5EF4-FFF2-40B4-BE49-F238E27FC236}">
                <a16:creationId xmlns:a16="http://schemas.microsoft.com/office/drawing/2014/main" id="{948018B2-C9E1-03B2-2E49-950E8BEFD0BA}"/>
              </a:ext>
            </a:extLst>
          </p:cNvPr>
          <p:cNvSpPr txBox="1"/>
          <p:nvPr/>
        </p:nvSpPr>
        <p:spPr>
          <a:xfrm>
            <a:off x="3944801" y="8313352"/>
            <a:ext cx="7876660" cy="1631216"/>
          </a:xfrm>
          <a:prstGeom prst="rect">
            <a:avLst/>
          </a:prstGeom>
          <a:noFill/>
        </p:spPr>
        <p:txBody>
          <a:bodyPr wrap="square" rtlCol="0">
            <a:spAutoFit/>
          </a:bodyPr>
          <a:lstStyle/>
          <a:p>
            <a:pPr algn="just"/>
            <a:r>
              <a:rPr lang="en-GB" sz="2000" b="0" i="0" dirty="0">
                <a:solidFill>
                  <a:srgbClr val="FFFFFF"/>
                </a:solidFill>
                <a:effectLst/>
              </a:rPr>
              <a:t>This type of malware is used to gain unauthorized access by bypassing the normal authentication procedures to access a system. As a result, hackers can gain remote access to resources within an application and issue remote system commands.</a:t>
            </a:r>
          </a:p>
          <a:p>
            <a:pPr algn="just"/>
            <a:r>
              <a:rPr lang="en-GB" sz="2000" b="0" i="0" dirty="0">
                <a:solidFill>
                  <a:srgbClr val="FFFFFF"/>
                </a:solidFill>
                <a:effectLst/>
              </a:rPr>
              <a:t>A backdoor works in the background and is difficult to detect.</a:t>
            </a:r>
          </a:p>
        </p:txBody>
      </p:sp>
      <p:pic>
        <p:nvPicPr>
          <p:cNvPr id="8" name="Picture 7">
            <a:extLst>
              <a:ext uri="{FF2B5EF4-FFF2-40B4-BE49-F238E27FC236}">
                <a16:creationId xmlns:a16="http://schemas.microsoft.com/office/drawing/2014/main" id="{69D08C60-CA71-BBA7-92CC-C1BC636DCAE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794" b="96861" l="3659" r="97358">
                        <a14:foregroundMark x1="49390" y1="8072" x2="49390" y2="8072"/>
                        <a14:foregroundMark x1="51220" y1="4933" x2="51220" y2="4933"/>
                        <a14:foregroundMark x1="48780" y1="1794" x2="48780" y2="1794"/>
                        <a14:foregroundMark x1="59146" y1="71300" x2="59146" y2="71300"/>
                        <a14:foregroundMark x1="32927" y1="74439" x2="57114" y2="81390"/>
                        <a14:foregroundMark x1="79878" y1="84978" x2="22154" y2="81839"/>
                        <a14:foregroundMark x1="15854" y1="75561" x2="44919" y2="94170"/>
                        <a14:foregroundMark x1="92073" y1="86099" x2="45528" y2="91031"/>
                        <a14:foregroundMark x1="82724" y1="76682" x2="12602" y2="76009"/>
                        <a14:foregroundMark x1="20122" y1="75561" x2="20122" y2="75561"/>
                        <a14:foregroundMark x1="26423" y1="74439" x2="26423" y2="74439"/>
                        <a14:foregroundMark x1="40244" y1="74888" x2="40244" y2="74888"/>
                        <a14:foregroundMark x1="55081" y1="76457" x2="55081" y2="76457"/>
                        <a14:foregroundMark x1="66870" y1="76009" x2="66870" y2="76009"/>
                        <a14:foregroundMark x1="85772" y1="80269" x2="85772" y2="80269"/>
                        <a14:foregroundMark x1="74187" y1="82511" x2="74187" y2="82511"/>
                        <a14:foregroundMark x1="78049" y1="82960" x2="78049" y2="82960"/>
                        <a14:foregroundMark x1="77846" y1="79372" x2="77846" y2="79372"/>
                        <a14:foregroundMark x1="78862" y1="80942" x2="78862" y2="80942"/>
                        <a14:foregroundMark x1="23171" y1="86099" x2="23171" y2="86099"/>
                        <a14:foregroundMark x1="28862" y1="90583" x2="28862" y2="90583"/>
                        <a14:foregroundMark x1="29878" y1="88789" x2="29878" y2="88789"/>
                        <a14:foregroundMark x1="28862" y1="87668" x2="28862" y2="87668"/>
                        <a14:foregroundMark x1="52236" y1="96861" x2="52236" y2="96861"/>
                        <a14:foregroundMark x1="69309" y1="94619" x2="69309" y2="94619"/>
                        <a14:foregroundMark x1="94919" y1="85650" x2="94919" y2="85650"/>
                        <a14:foregroundMark x1="97358" y1="83632" x2="97358" y2="83632"/>
                        <a14:foregroundMark x1="3659" y1="85650" x2="3659" y2="85650"/>
                      </a14:backgroundRemoval>
                    </a14:imgEffect>
                  </a14:imgLayer>
                </a14:imgProps>
              </a:ext>
            </a:extLst>
          </a:blip>
          <a:srcRect/>
          <a:stretch/>
        </p:blipFill>
        <p:spPr>
          <a:xfrm>
            <a:off x="410818" y="7718666"/>
            <a:ext cx="3111500" cy="2820587"/>
          </a:xfrm>
          <a:prstGeom prst="rect">
            <a:avLst/>
          </a:prstGeom>
        </p:spPr>
      </p:pic>
    </p:spTree>
    <p:extLst>
      <p:ext uri="{BB962C8B-B14F-4D97-AF65-F5344CB8AC3E}">
        <p14:creationId xmlns:p14="http://schemas.microsoft.com/office/powerpoint/2010/main" val="2385311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BF0B1-C0A9-34DD-BAFB-4616EBD1EE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8A92D4-0CA8-00DE-A8EC-E1B4ACDCE499}"/>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AC57BC4B-2999-B90A-FAFE-964298E2387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785F908-A916-4FD0-E092-7681A2470B6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C8A1A03-B479-5C6E-205E-9A5C2A96644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E72A9EEA-AB6D-2292-A0D8-4A21B5A591DC}"/>
              </a:ext>
            </a:extLst>
          </p:cNvPr>
          <p:cNvSpPr txBox="1"/>
          <p:nvPr/>
        </p:nvSpPr>
        <p:spPr>
          <a:xfrm>
            <a:off x="3944801" y="2914043"/>
            <a:ext cx="7876660" cy="1631216"/>
          </a:xfrm>
          <a:prstGeom prst="rect">
            <a:avLst/>
          </a:prstGeom>
          <a:noFill/>
        </p:spPr>
        <p:txBody>
          <a:bodyPr wrap="square" rtlCol="0">
            <a:spAutoFit/>
          </a:bodyPr>
          <a:lstStyle/>
          <a:p>
            <a:pPr algn="just"/>
            <a:r>
              <a:rPr lang="en-GB" sz="2000" b="0" i="0" dirty="0">
                <a:solidFill>
                  <a:srgbClr val="FFFFFF"/>
                </a:solidFill>
                <a:effectLst/>
              </a:rPr>
              <a:t>This type of malware is used to gain unauthorized access by bypassing the normal authentication procedures to access a system. As a result, hackers can gain remote access to resources within an application and issue remote system commands.</a:t>
            </a:r>
          </a:p>
          <a:p>
            <a:pPr algn="just"/>
            <a:r>
              <a:rPr lang="en-GB" sz="2000" b="0" i="0" dirty="0">
                <a:solidFill>
                  <a:srgbClr val="FFFFFF"/>
                </a:solidFill>
                <a:effectLst/>
              </a:rPr>
              <a:t>A backdoor works in the background and is difficult to detect.</a:t>
            </a:r>
          </a:p>
        </p:txBody>
      </p:sp>
      <p:pic>
        <p:nvPicPr>
          <p:cNvPr id="9" name="Picture 8">
            <a:extLst>
              <a:ext uri="{FF2B5EF4-FFF2-40B4-BE49-F238E27FC236}">
                <a16:creationId xmlns:a16="http://schemas.microsoft.com/office/drawing/2014/main" id="{374C1E3A-CA5A-056A-5501-8C8CACE7A39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794" b="96861" l="3659" r="97358">
                        <a14:foregroundMark x1="49390" y1="8072" x2="49390" y2="8072"/>
                        <a14:foregroundMark x1="51220" y1="4933" x2="51220" y2="4933"/>
                        <a14:foregroundMark x1="48780" y1="1794" x2="48780" y2="1794"/>
                        <a14:foregroundMark x1="59146" y1="71300" x2="59146" y2="71300"/>
                        <a14:foregroundMark x1="32927" y1="74439" x2="57114" y2="81390"/>
                        <a14:foregroundMark x1="79878" y1="84978" x2="22154" y2="81839"/>
                        <a14:foregroundMark x1="15854" y1="75561" x2="44919" y2="94170"/>
                        <a14:foregroundMark x1="92073" y1="86099" x2="45528" y2="91031"/>
                        <a14:foregroundMark x1="82724" y1="76682" x2="12602" y2="76009"/>
                        <a14:foregroundMark x1="20122" y1="75561" x2="20122" y2="75561"/>
                        <a14:foregroundMark x1="26423" y1="74439" x2="26423" y2="74439"/>
                        <a14:foregroundMark x1="40244" y1="74888" x2="40244" y2="74888"/>
                        <a14:foregroundMark x1="55081" y1="76457" x2="55081" y2="76457"/>
                        <a14:foregroundMark x1="66870" y1="76009" x2="66870" y2="76009"/>
                        <a14:foregroundMark x1="85772" y1="80269" x2="85772" y2="80269"/>
                        <a14:foregroundMark x1="74187" y1="82511" x2="74187" y2="82511"/>
                        <a14:foregroundMark x1="78049" y1="82960" x2="78049" y2="82960"/>
                        <a14:foregroundMark x1="77846" y1="79372" x2="77846" y2="79372"/>
                        <a14:foregroundMark x1="78862" y1="80942" x2="78862" y2="80942"/>
                        <a14:foregroundMark x1="23171" y1="86099" x2="23171" y2="86099"/>
                        <a14:foregroundMark x1="28862" y1="90583" x2="28862" y2="90583"/>
                        <a14:foregroundMark x1="29878" y1="88789" x2="29878" y2="88789"/>
                        <a14:foregroundMark x1="28862" y1="87668" x2="28862" y2="87668"/>
                        <a14:foregroundMark x1="52236" y1="96861" x2="52236" y2="96861"/>
                        <a14:foregroundMark x1="69309" y1="94619" x2="69309" y2="94619"/>
                        <a14:foregroundMark x1="94919" y1="85650" x2="94919" y2="85650"/>
                        <a14:foregroundMark x1="97358" y1="83632" x2="97358" y2="83632"/>
                        <a14:foregroundMark x1="3659" y1="85650" x2="3659" y2="85650"/>
                      </a14:backgroundRemoval>
                    </a14:imgEffect>
                  </a14:imgLayer>
                </a14:imgProps>
              </a:ext>
            </a:extLst>
          </a:blip>
          <a:srcRect/>
          <a:stretch/>
        </p:blipFill>
        <p:spPr>
          <a:xfrm>
            <a:off x="410818" y="2319357"/>
            <a:ext cx="3111500" cy="2820587"/>
          </a:xfrm>
          <a:prstGeom prst="rect">
            <a:avLst/>
          </a:prstGeom>
        </p:spPr>
      </p:pic>
      <p:sp>
        <p:nvSpPr>
          <p:cNvPr id="5" name="TextBox 4">
            <a:extLst>
              <a:ext uri="{FF2B5EF4-FFF2-40B4-BE49-F238E27FC236}">
                <a16:creationId xmlns:a16="http://schemas.microsoft.com/office/drawing/2014/main" id="{45EBB33C-6024-28C1-BAB4-FD469778F80F}"/>
              </a:ext>
            </a:extLst>
          </p:cNvPr>
          <p:cNvSpPr txBox="1"/>
          <p:nvPr/>
        </p:nvSpPr>
        <p:spPr>
          <a:xfrm>
            <a:off x="13077904" y="2914043"/>
            <a:ext cx="7876660" cy="1631216"/>
          </a:xfrm>
          <a:prstGeom prst="rect">
            <a:avLst/>
          </a:prstGeom>
          <a:noFill/>
        </p:spPr>
        <p:txBody>
          <a:bodyPr wrap="square" rtlCol="0">
            <a:spAutoFit/>
          </a:bodyPr>
          <a:lstStyle/>
          <a:p>
            <a:pPr algn="just"/>
            <a:r>
              <a:rPr lang="en-GB" sz="2000" b="0" i="0" dirty="0">
                <a:solidFill>
                  <a:srgbClr val="FFFFFF"/>
                </a:solidFill>
                <a:effectLst/>
              </a:rPr>
              <a:t>Adware is often installed with some versions of software and is designed to automatically deliver advertisements to a user, most often on a web browser. You know it when you see it! It’s hard to ignore when you’re faced with constant pop-up ads on your screen.</a:t>
            </a:r>
          </a:p>
          <a:p>
            <a:pPr algn="just"/>
            <a:r>
              <a:rPr lang="en-GB" sz="2000" b="0" i="0" dirty="0">
                <a:solidFill>
                  <a:srgbClr val="FFFFFF"/>
                </a:solidFill>
                <a:effectLst/>
              </a:rPr>
              <a:t>It is common for adware to come with spyware.</a:t>
            </a:r>
          </a:p>
        </p:txBody>
      </p:sp>
      <p:pic>
        <p:nvPicPr>
          <p:cNvPr id="6" name="Picture 5">
            <a:extLst>
              <a:ext uri="{FF2B5EF4-FFF2-40B4-BE49-F238E27FC236}">
                <a16:creationId xmlns:a16="http://schemas.microsoft.com/office/drawing/2014/main" id="{2933A985-DD0F-FCA7-5579-7EBE540867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204" b="97345" l="1205" r="96386">
                        <a14:foregroundMark x1="50803" y1="8186" x2="50803" y2="8186"/>
                        <a14:foregroundMark x1="49398" y1="4204" x2="49398" y2="4204"/>
                        <a14:foregroundMark x1="74699" y1="80973" x2="74699" y2="80973"/>
                        <a14:foregroundMark x1="90763" y1="82080" x2="6827" y2="79867"/>
                        <a14:foregroundMark x1="40964" y1="90265" x2="40964" y2="90265"/>
                        <a14:foregroundMark x1="20482" y1="78982" x2="33936" y2="90708"/>
                        <a14:foregroundMark x1="66867" y1="91814" x2="74900" y2="82965"/>
                        <a14:foregroundMark x1="39357" y1="87168" x2="60643" y2="89159"/>
                        <a14:foregroundMark x1="73896" y1="92478" x2="73896" y2="92478"/>
                        <a14:foregroundMark x1="94177" y1="87611" x2="94177" y2="87611"/>
                        <a14:foregroundMark x1="21687" y1="91814" x2="21687" y2="91814"/>
                        <a14:foregroundMark x1="8233" y1="89823" x2="8233" y2="89823"/>
                        <a14:foregroundMark x1="8233" y1="89823" x2="8233" y2="89823"/>
                        <a14:foregroundMark x1="1205" y1="85177" x2="1205" y2="85177"/>
                        <a14:foregroundMark x1="26707" y1="97566" x2="26707" y2="97566"/>
                        <a14:foregroundMark x1="96386" y1="84735" x2="96386" y2="84735"/>
                      </a14:backgroundRemoval>
                    </a14:imgEffect>
                  </a14:imgLayer>
                </a14:imgProps>
              </a:ext>
            </a:extLst>
          </a:blip>
          <a:srcRect/>
          <a:stretch/>
        </p:blipFill>
        <p:spPr>
          <a:xfrm>
            <a:off x="-4117635" y="2317605"/>
            <a:ext cx="3111500" cy="2824092"/>
          </a:xfrm>
          <a:prstGeom prst="rect">
            <a:avLst/>
          </a:prstGeom>
        </p:spPr>
      </p:pic>
      <p:sp>
        <p:nvSpPr>
          <p:cNvPr id="7" name="TextBox 6">
            <a:extLst>
              <a:ext uri="{FF2B5EF4-FFF2-40B4-BE49-F238E27FC236}">
                <a16:creationId xmlns:a16="http://schemas.microsoft.com/office/drawing/2014/main" id="{277E290D-7CEB-96FC-FF6E-F80CCDD65D34}"/>
              </a:ext>
            </a:extLst>
          </p:cNvPr>
          <p:cNvSpPr txBox="1"/>
          <p:nvPr/>
        </p:nvSpPr>
        <p:spPr>
          <a:xfrm>
            <a:off x="3944801" y="8422209"/>
            <a:ext cx="7876660" cy="2246769"/>
          </a:xfrm>
          <a:prstGeom prst="rect">
            <a:avLst/>
          </a:prstGeom>
          <a:noFill/>
        </p:spPr>
        <p:txBody>
          <a:bodyPr wrap="square" rtlCol="0">
            <a:spAutoFit/>
          </a:bodyPr>
          <a:lstStyle/>
          <a:p>
            <a:pPr algn="just"/>
            <a:r>
              <a:rPr lang="en-GB" sz="2000" b="0" i="0" dirty="0">
                <a:solidFill>
                  <a:srgbClr val="FFFFFF"/>
                </a:solidFill>
                <a:effectLst/>
              </a:rPr>
              <a:t>This malware is designed to hold a computer system or the data it contains captive until a payment is made. Ransomware usually works by encrypting your data so that you can’t access it.</a:t>
            </a:r>
          </a:p>
          <a:p>
            <a:pPr algn="just"/>
            <a:r>
              <a:rPr lang="en-GB" sz="2000" b="0" i="0" dirty="0">
                <a:solidFill>
                  <a:srgbClr val="FFFFFF"/>
                </a:solidFill>
                <a:effectLst/>
              </a:rPr>
              <a:t>Some versions of ransomware can take advantage of specific system vulnerabilities to lock it down. Ransomware is often spread through phishing emails that encourage you to download a malicious attachment or through a software vulnerability.</a:t>
            </a:r>
          </a:p>
        </p:txBody>
      </p:sp>
      <p:pic>
        <p:nvPicPr>
          <p:cNvPr id="8" name="Picture 7">
            <a:extLst>
              <a:ext uri="{FF2B5EF4-FFF2-40B4-BE49-F238E27FC236}">
                <a16:creationId xmlns:a16="http://schemas.microsoft.com/office/drawing/2014/main" id="{01614FE9-96A3-8A1F-C249-1DFF040969D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425" b="94248" l="2516" r="97013">
                        <a14:foregroundMark x1="50157" y1="9735" x2="50157" y2="9735"/>
                        <a14:foregroundMark x1="51572" y1="4425" x2="51572" y2="4425"/>
                        <a14:foregroundMark x1="48742" y1="74336" x2="48742" y2="74336"/>
                        <a14:foregroundMark x1="50786" y1="86062" x2="50786" y2="86062"/>
                        <a14:foregroundMark x1="45283" y1="83628" x2="45283" y2="83628"/>
                        <a14:foregroundMark x1="38994" y1="82743" x2="38994" y2="82743"/>
                        <a14:foregroundMark x1="38994" y1="80752" x2="38994" y2="80752"/>
                        <a14:foregroundMark x1="39623" y1="81195" x2="39623" y2="81195"/>
                        <a14:foregroundMark x1="33019" y1="81195" x2="33019" y2="81195"/>
                        <a14:foregroundMark x1="33962" y1="80752" x2="33962" y2="80752"/>
                        <a14:foregroundMark x1="34748" y1="79204" x2="34748" y2="79204"/>
                        <a14:foregroundMark x1="34748" y1="82743" x2="34748" y2="82743"/>
                        <a14:foregroundMark x1="49843" y1="83628" x2="49843" y2="83628"/>
                        <a14:foregroundMark x1="55660" y1="83628" x2="55660" y2="83628"/>
                        <a14:foregroundMark x1="60220" y1="81637" x2="60220" y2="81637"/>
                        <a14:foregroundMark x1="79088" y1="83186" x2="14780" y2="78761"/>
                        <a14:foregroundMark x1="16195" y1="84735" x2="55503" y2="85177"/>
                        <a14:foregroundMark x1="55503" y1="85177" x2="79874" y2="83628"/>
                        <a14:foregroundMark x1="79874" y1="83186" x2="29874" y2="73230"/>
                        <a14:foregroundMark x1="9906" y1="71460" x2="9906" y2="87611"/>
                        <a14:foregroundMark x1="18239" y1="94027" x2="53616" y2="94469"/>
                        <a14:foregroundMark x1="53616" y1="94469" x2="72799" y2="93584"/>
                        <a14:foregroundMark x1="86478" y1="80310" x2="86478" y2="92478"/>
                        <a14:foregroundMark x1="91824" y1="80310" x2="65881" y2="76327"/>
                        <a14:foregroundMark x1="94497" y1="79204" x2="94497" y2="79204"/>
                        <a14:foregroundMark x1="97013" y1="82743" x2="97013" y2="82743"/>
                        <a14:foregroundMark x1="9119" y1="94469" x2="9119" y2="94469"/>
                        <a14:foregroundMark x1="2516" y1="84735" x2="2516" y2="84735"/>
                      </a14:backgroundRemoval>
                    </a14:imgEffect>
                  </a14:imgLayer>
                </a14:imgProps>
              </a:ext>
            </a:extLst>
          </a:blip>
          <a:srcRect/>
          <a:stretch/>
        </p:blipFill>
        <p:spPr>
          <a:xfrm>
            <a:off x="410817" y="8132158"/>
            <a:ext cx="3307723" cy="2350771"/>
          </a:xfrm>
          <a:prstGeom prst="rect">
            <a:avLst/>
          </a:prstGeom>
        </p:spPr>
      </p:pic>
    </p:spTree>
    <p:extLst>
      <p:ext uri="{BB962C8B-B14F-4D97-AF65-F5344CB8AC3E}">
        <p14:creationId xmlns:p14="http://schemas.microsoft.com/office/powerpoint/2010/main" val="3673303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1ABDB-6427-F511-D95B-CD690E2F05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808C14-6B2D-6B05-7686-F3AD9DD24783}"/>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EC22EE78-F126-D56A-45E9-4BE52DF33E3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B683BDE-3163-C348-0021-6660831091E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282E564-1971-FF3A-556B-E7D1108CD10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D05A2086-2FE8-60D6-D9B7-8FBD33F8B3D6}"/>
              </a:ext>
            </a:extLst>
          </p:cNvPr>
          <p:cNvSpPr txBox="1"/>
          <p:nvPr/>
        </p:nvSpPr>
        <p:spPr>
          <a:xfrm>
            <a:off x="3944801" y="2914043"/>
            <a:ext cx="7876660" cy="2246769"/>
          </a:xfrm>
          <a:prstGeom prst="rect">
            <a:avLst/>
          </a:prstGeom>
          <a:noFill/>
        </p:spPr>
        <p:txBody>
          <a:bodyPr wrap="square" rtlCol="0">
            <a:spAutoFit/>
          </a:bodyPr>
          <a:lstStyle/>
          <a:p>
            <a:pPr algn="just"/>
            <a:r>
              <a:rPr lang="en-GB" sz="2000" b="0" i="0" dirty="0">
                <a:solidFill>
                  <a:srgbClr val="FFFFFF"/>
                </a:solidFill>
                <a:effectLst/>
              </a:rPr>
              <a:t>This malware is designed to hold a computer system or the data it contains captive until a payment is made. Ransomware usually works by encrypting your data so that you can’t access it.</a:t>
            </a:r>
          </a:p>
          <a:p>
            <a:pPr algn="just"/>
            <a:r>
              <a:rPr lang="en-GB" sz="2000" b="0" i="0" dirty="0">
                <a:solidFill>
                  <a:srgbClr val="FFFFFF"/>
                </a:solidFill>
                <a:effectLst/>
              </a:rPr>
              <a:t>Some versions of ransomware can take advantage of specific system vulnerabilities to lock it down. Ransomware is often spread through phishing emails that encourage you to download a malicious attachment or through a software vulnerability.</a:t>
            </a:r>
          </a:p>
        </p:txBody>
      </p:sp>
      <p:pic>
        <p:nvPicPr>
          <p:cNvPr id="9" name="Picture 8">
            <a:extLst>
              <a:ext uri="{FF2B5EF4-FFF2-40B4-BE49-F238E27FC236}">
                <a16:creationId xmlns:a16="http://schemas.microsoft.com/office/drawing/2014/main" id="{5D812545-96F5-D5E2-9DC6-55DB84C6FD5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425" b="94248" l="2516" r="97013">
                        <a14:foregroundMark x1="50157" y1="9735" x2="50157" y2="9735"/>
                        <a14:foregroundMark x1="51572" y1="4425" x2="51572" y2="4425"/>
                        <a14:foregroundMark x1="48742" y1="74336" x2="48742" y2="74336"/>
                        <a14:foregroundMark x1="50786" y1="86062" x2="50786" y2="86062"/>
                        <a14:foregroundMark x1="45283" y1="83628" x2="45283" y2="83628"/>
                        <a14:foregroundMark x1="38994" y1="82743" x2="38994" y2="82743"/>
                        <a14:foregroundMark x1="38994" y1="80752" x2="38994" y2="80752"/>
                        <a14:foregroundMark x1="39623" y1="81195" x2="39623" y2="81195"/>
                        <a14:foregroundMark x1="33019" y1="81195" x2="33019" y2="81195"/>
                        <a14:foregroundMark x1="33962" y1="80752" x2="33962" y2="80752"/>
                        <a14:foregroundMark x1="34748" y1="79204" x2="34748" y2="79204"/>
                        <a14:foregroundMark x1="34748" y1="82743" x2="34748" y2="82743"/>
                        <a14:foregroundMark x1="49843" y1="83628" x2="49843" y2="83628"/>
                        <a14:foregroundMark x1="55660" y1="83628" x2="55660" y2="83628"/>
                        <a14:foregroundMark x1="60220" y1="81637" x2="60220" y2="81637"/>
                        <a14:foregroundMark x1="79088" y1="83186" x2="14780" y2="78761"/>
                        <a14:foregroundMark x1="16195" y1="84735" x2="55503" y2="85177"/>
                        <a14:foregroundMark x1="55503" y1="85177" x2="79874" y2="83628"/>
                        <a14:foregroundMark x1="79874" y1="83186" x2="29874" y2="73230"/>
                        <a14:foregroundMark x1="9906" y1="71460" x2="9906" y2="87611"/>
                        <a14:foregroundMark x1="18239" y1="94027" x2="53616" y2="94469"/>
                        <a14:foregroundMark x1="53616" y1="94469" x2="72799" y2="93584"/>
                        <a14:foregroundMark x1="86478" y1="80310" x2="86478" y2="92478"/>
                        <a14:foregroundMark x1="91824" y1="80310" x2="65881" y2="76327"/>
                        <a14:foregroundMark x1="94497" y1="79204" x2="94497" y2="79204"/>
                        <a14:foregroundMark x1="97013" y1="82743" x2="97013" y2="82743"/>
                        <a14:foregroundMark x1="9119" y1="94469" x2="9119" y2="94469"/>
                        <a14:foregroundMark x1="2516" y1="84735" x2="2516" y2="84735"/>
                      </a14:backgroundRemoval>
                    </a14:imgEffect>
                  </a14:imgLayer>
                </a14:imgProps>
              </a:ext>
            </a:extLst>
          </a:blip>
          <a:srcRect/>
          <a:stretch/>
        </p:blipFill>
        <p:spPr>
          <a:xfrm>
            <a:off x="410817" y="2623992"/>
            <a:ext cx="3307723" cy="2350771"/>
          </a:xfrm>
          <a:prstGeom prst="rect">
            <a:avLst/>
          </a:prstGeom>
        </p:spPr>
      </p:pic>
      <p:sp>
        <p:nvSpPr>
          <p:cNvPr id="5" name="TextBox 4">
            <a:extLst>
              <a:ext uri="{FF2B5EF4-FFF2-40B4-BE49-F238E27FC236}">
                <a16:creationId xmlns:a16="http://schemas.microsoft.com/office/drawing/2014/main" id="{81E017F0-3D1E-A380-A72E-8874D878C649}"/>
              </a:ext>
            </a:extLst>
          </p:cNvPr>
          <p:cNvSpPr txBox="1"/>
          <p:nvPr/>
        </p:nvSpPr>
        <p:spPr>
          <a:xfrm>
            <a:off x="13524220" y="2914043"/>
            <a:ext cx="7876660" cy="1631216"/>
          </a:xfrm>
          <a:prstGeom prst="rect">
            <a:avLst/>
          </a:prstGeom>
          <a:noFill/>
        </p:spPr>
        <p:txBody>
          <a:bodyPr wrap="square" rtlCol="0">
            <a:spAutoFit/>
          </a:bodyPr>
          <a:lstStyle/>
          <a:p>
            <a:pPr algn="just"/>
            <a:r>
              <a:rPr lang="en-GB" sz="2000" b="0" i="0" dirty="0">
                <a:solidFill>
                  <a:srgbClr val="FFFFFF"/>
                </a:solidFill>
                <a:effectLst/>
              </a:rPr>
              <a:t>This type of malware is used to gain unauthorized access by bypassing the normal authentication procedures to access a system. As a result, hackers can gain remote access to resources within an application and issue remote system commands.</a:t>
            </a:r>
          </a:p>
          <a:p>
            <a:pPr algn="just"/>
            <a:r>
              <a:rPr lang="en-GB" sz="2000" b="0" i="0" dirty="0">
                <a:solidFill>
                  <a:srgbClr val="FFFFFF"/>
                </a:solidFill>
                <a:effectLst/>
              </a:rPr>
              <a:t>A backdoor works in the background and is difficult to detect.</a:t>
            </a:r>
          </a:p>
        </p:txBody>
      </p:sp>
      <p:pic>
        <p:nvPicPr>
          <p:cNvPr id="6" name="Picture 5">
            <a:extLst>
              <a:ext uri="{FF2B5EF4-FFF2-40B4-BE49-F238E27FC236}">
                <a16:creationId xmlns:a16="http://schemas.microsoft.com/office/drawing/2014/main" id="{F2887D66-4033-1980-4B81-2F32EAFD911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94" b="96861" l="3659" r="97358">
                        <a14:foregroundMark x1="49390" y1="8072" x2="49390" y2="8072"/>
                        <a14:foregroundMark x1="51220" y1="4933" x2="51220" y2="4933"/>
                        <a14:foregroundMark x1="48780" y1="1794" x2="48780" y2="1794"/>
                        <a14:foregroundMark x1="59146" y1="71300" x2="59146" y2="71300"/>
                        <a14:foregroundMark x1="32927" y1="74439" x2="57114" y2="81390"/>
                        <a14:foregroundMark x1="79878" y1="84978" x2="22154" y2="81839"/>
                        <a14:foregroundMark x1="15854" y1="75561" x2="44919" y2="94170"/>
                        <a14:foregroundMark x1="92073" y1="86099" x2="45528" y2="91031"/>
                        <a14:foregroundMark x1="82724" y1="76682" x2="12602" y2="76009"/>
                        <a14:foregroundMark x1="20122" y1="75561" x2="20122" y2="75561"/>
                        <a14:foregroundMark x1="26423" y1="74439" x2="26423" y2="74439"/>
                        <a14:foregroundMark x1="40244" y1="74888" x2="40244" y2="74888"/>
                        <a14:foregroundMark x1="55081" y1="76457" x2="55081" y2="76457"/>
                        <a14:foregroundMark x1="66870" y1="76009" x2="66870" y2="76009"/>
                        <a14:foregroundMark x1="85772" y1="80269" x2="85772" y2="80269"/>
                        <a14:foregroundMark x1="74187" y1="82511" x2="74187" y2="82511"/>
                        <a14:foregroundMark x1="78049" y1="82960" x2="78049" y2="82960"/>
                        <a14:foregroundMark x1="77846" y1="79372" x2="77846" y2="79372"/>
                        <a14:foregroundMark x1="78862" y1="80942" x2="78862" y2="80942"/>
                        <a14:foregroundMark x1="23171" y1="86099" x2="23171" y2="86099"/>
                        <a14:foregroundMark x1="28862" y1="90583" x2="28862" y2="90583"/>
                        <a14:foregroundMark x1="29878" y1="88789" x2="29878" y2="88789"/>
                        <a14:foregroundMark x1="28862" y1="87668" x2="28862" y2="87668"/>
                        <a14:foregroundMark x1="52236" y1="96861" x2="52236" y2="96861"/>
                        <a14:foregroundMark x1="69309" y1="94619" x2="69309" y2="94619"/>
                        <a14:foregroundMark x1="94919" y1="85650" x2="94919" y2="85650"/>
                        <a14:foregroundMark x1="97358" y1="83632" x2="97358" y2="83632"/>
                        <a14:foregroundMark x1="3659" y1="85650" x2="3659" y2="85650"/>
                      </a14:backgroundRemoval>
                    </a14:imgEffect>
                  </a14:imgLayer>
                </a14:imgProps>
              </a:ext>
            </a:extLst>
          </a:blip>
          <a:srcRect/>
          <a:stretch/>
        </p:blipFill>
        <p:spPr>
          <a:xfrm>
            <a:off x="-4553063" y="2319357"/>
            <a:ext cx="3111500" cy="2820587"/>
          </a:xfrm>
          <a:prstGeom prst="rect">
            <a:avLst/>
          </a:prstGeom>
        </p:spPr>
      </p:pic>
      <p:sp>
        <p:nvSpPr>
          <p:cNvPr id="7" name="TextBox 6">
            <a:extLst>
              <a:ext uri="{FF2B5EF4-FFF2-40B4-BE49-F238E27FC236}">
                <a16:creationId xmlns:a16="http://schemas.microsoft.com/office/drawing/2014/main" id="{4CE18BCA-B076-10E9-A5A7-6510388CF3FA}"/>
              </a:ext>
            </a:extLst>
          </p:cNvPr>
          <p:cNvSpPr txBox="1"/>
          <p:nvPr/>
        </p:nvSpPr>
        <p:spPr>
          <a:xfrm>
            <a:off x="3944279" y="7845267"/>
            <a:ext cx="7876660" cy="1938992"/>
          </a:xfrm>
          <a:prstGeom prst="rect">
            <a:avLst/>
          </a:prstGeom>
          <a:noFill/>
        </p:spPr>
        <p:txBody>
          <a:bodyPr wrap="square" rtlCol="0">
            <a:spAutoFit/>
          </a:bodyPr>
          <a:lstStyle/>
          <a:p>
            <a:pPr algn="just"/>
            <a:r>
              <a:rPr lang="en-GB" sz="2000" b="0" i="0" dirty="0">
                <a:solidFill>
                  <a:srgbClr val="FFFFFF"/>
                </a:solidFill>
                <a:effectLst/>
              </a:rPr>
              <a:t>This is a type of malware that uses 'scare’ tactics to trick you into taking a specific action. Scareware mainly consists of operating system style windows that pop up to warn you that your system is at risk and needs to run a specific program for it to return to normal operation.</a:t>
            </a:r>
          </a:p>
          <a:p>
            <a:pPr algn="just"/>
            <a:r>
              <a:rPr lang="en-GB" sz="2000" b="0" i="0" dirty="0">
                <a:solidFill>
                  <a:srgbClr val="FFFFFF"/>
                </a:solidFill>
                <a:effectLst/>
              </a:rPr>
              <a:t>If you agree to execute the specific program, your system will become infected with malware.</a:t>
            </a:r>
          </a:p>
        </p:txBody>
      </p:sp>
      <p:pic>
        <p:nvPicPr>
          <p:cNvPr id="8" name="Picture 8">
            <a:extLst>
              <a:ext uri="{FF2B5EF4-FFF2-40B4-BE49-F238E27FC236}">
                <a16:creationId xmlns:a16="http://schemas.microsoft.com/office/drawing/2014/main" id="{7D89B240-C706-5D4A-4B03-BA32BBA74943}"/>
              </a:ext>
            </a:extLst>
          </p:cNvPr>
          <p:cNvPicPr>
            <a:picLocks noChangeAspect="1"/>
          </p:cNvPicPr>
          <p:nvPr/>
        </p:nvPicPr>
        <p:blipFill>
          <a:blip r:embed="rId6">
            <a:extLst>
              <a:ext uri="{96DAC541-7B7A-43D3-8B79-37D633B846F1}">
                <asvg:svgBlip xmlns:asvg="http://schemas.microsoft.com/office/drawing/2016/SVG/main" r:embed="rId7"/>
              </a:ext>
            </a:extLst>
          </a:blip>
          <a:srcRect l="5984" t="6866" r="6105" b="10650"/>
          <a:stretch/>
        </p:blipFill>
        <p:spPr>
          <a:xfrm>
            <a:off x="533400" y="7618660"/>
            <a:ext cx="3268860" cy="2396123"/>
          </a:xfrm>
          <a:prstGeom prst="rect">
            <a:avLst/>
          </a:prstGeom>
        </p:spPr>
      </p:pic>
    </p:spTree>
    <p:extLst>
      <p:ext uri="{BB962C8B-B14F-4D97-AF65-F5344CB8AC3E}">
        <p14:creationId xmlns:p14="http://schemas.microsoft.com/office/powerpoint/2010/main" val="2645126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0DC18-B495-B29C-17F0-B44FA7B9E7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C30ABC-394D-5A0B-E963-BE3469EAD9B6}"/>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EDE147AC-8384-CE17-8FD2-AB080C333FC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7AE9971-F36D-EC9B-C8CD-08304A93CE3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D0438D1-8CF4-EA3A-44CF-CBFD721D062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90CF9A3-E2E9-249A-F118-0AEA389CC612}"/>
              </a:ext>
            </a:extLst>
          </p:cNvPr>
          <p:cNvSpPr txBox="1"/>
          <p:nvPr/>
        </p:nvSpPr>
        <p:spPr>
          <a:xfrm>
            <a:off x="3944279" y="2990243"/>
            <a:ext cx="7876660" cy="1938992"/>
          </a:xfrm>
          <a:prstGeom prst="rect">
            <a:avLst/>
          </a:prstGeom>
          <a:noFill/>
        </p:spPr>
        <p:txBody>
          <a:bodyPr wrap="square" rtlCol="0">
            <a:spAutoFit/>
          </a:bodyPr>
          <a:lstStyle/>
          <a:p>
            <a:pPr algn="just"/>
            <a:r>
              <a:rPr lang="en-GB" sz="2000" b="0" i="0" dirty="0">
                <a:solidFill>
                  <a:srgbClr val="FFFFFF"/>
                </a:solidFill>
                <a:effectLst/>
              </a:rPr>
              <a:t>This is a type of malware that uses 'scare’ tactics to trick you into taking a specific action. Scareware mainly consists of operating system style windows that pop up to warn you that your system is at risk and needs to run a specific program for it to return to normal operation.</a:t>
            </a:r>
          </a:p>
          <a:p>
            <a:pPr algn="just"/>
            <a:r>
              <a:rPr lang="en-GB" sz="2000" b="0" i="0" dirty="0">
                <a:solidFill>
                  <a:srgbClr val="FFFFFF"/>
                </a:solidFill>
                <a:effectLst/>
              </a:rPr>
              <a:t>If you agree to execute the specific program, your system will become infected with malware.</a:t>
            </a:r>
          </a:p>
        </p:txBody>
      </p:sp>
      <p:pic>
        <p:nvPicPr>
          <p:cNvPr id="9" name="Picture 8">
            <a:extLst>
              <a:ext uri="{FF2B5EF4-FFF2-40B4-BE49-F238E27FC236}">
                <a16:creationId xmlns:a16="http://schemas.microsoft.com/office/drawing/2014/main" id="{4C5F475A-ED27-3C05-4474-8F537CCE4C87}"/>
              </a:ext>
            </a:extLst>
          </p:cNvPr>
          <p:cNvPicPr>
            <a:picLocks noChangeAspect="1"/>
          </p:cNvPicPr>
          <p:nvPr/>
        </p:nvPicPr>
        <p:blipFill>
          <a:blip r:embed="rId2">
            <a:extLst>
              <a:ext uri="{96DAC541-7B7A-43D3-8B79-37D633B846F1}">
                <asvg:svgBlip xmlns:asvg="http://schemas.microsoft.com/office/drawing/2016/SVG/main" r:embed="rId3"/>
              </a:ext>
            </a:extLst>
          </a:blip>
          <a:srcRect l="5984" t="6866" r="6105" b="10650"/>
          <a:stretch/>
        </p:blipFill>
        <p:spPr>
          <a:xfrm>
            <a:off x="533400" y="2763636"/>
            <a:ext cx="3268860" cy="2396123"/>
          </a:xfrm>
          <a:prstGeom prst="rect">
            <a:avLst/>
          </a:prstGeom>
        </p:spPr>
      </p:pic>
      <p:sp>
        <p:nvSpPr>
          <p:cNvPr id="5" name="AutoShape 2">
            <a:extLst>
              <a:ext uri="{FF2B5EF4-FFF2-40B4-BE49-F238E27FC236}">
                <a16:creationId xmlns:a16="http://schemas.microsoft.com/office/drawing/2014/main" id="{09B6799A-8B77-A304-A3D2-62423FA387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TextBox 5">
            <a:extLst>
              <a:ext uri="{FF2B5EF4-FFF2-40B4-BE49-F238E27FC236}">
                <a16:creationId xmlns:a16="http://schemas.microsoft.com/office/drawing/2014/main" id="{BE48A41F-20BA-D6F8-A7AA-C7109638AE7F}"/>
              </a:ext>
            </a:extLst>
          </p:cNvPr>
          <p:cNvSpPr txBox="1"/>
          <p:nvPr/>
        </p:nvSpPr>
        <p:spPr>
          <a:xfrm>
            <a:off x="13154105" y="2914043"/>
            <a:ext cx="7876660" cy="2246769"/>
          </a:xfrm>
          <a:prstGeom prst="rect">
            <a:avLst/>
          </a:prstGeom>
          <a:noFill/>
        </p:spPr>
        <p:txBody>
          <a:bodyPr wrap="square" rtlCol="0">
            <a:spAutoFit/>
          </a:bodyPr>
          <a:lstStyle/>
          <a:p>
            <a:pPr algn="just"/>
            <a:r>
              <a:rPr lang="en-GB" sz="2000" b="0" i="0" dirty="0">
                <a:solidFill>
                  <a:srgbClr val="FFFFFF"/>
                </a:solidFill>
                <a:effectLst/>
              </a:rPr>
              <a:t>This malware is designed to hold a computer system or the data it contains captive until a payment is made. Ransomware usually works by encrypting your data so that you can’t access it.</a:t>
            </a:r>
          </a:p>
          <a:p>
            <a:pPr algn="just"/>
            <a:r>
              <a:rPr lang="en-GB" sz="2000" b="0" i="0" dirty="0">
                <a:solidFill>
                  <a:srgbClr val="FFFFFF"/>
                </a:solidFill>
                <a:effectLst/>
              </a:rPr>
              <a:t>Some versions of ransomware can take advantage of specific system vulnerabilities to lock it down. Ransomware is often spread through phishing emails that encourage you to download a malicious attachment or through a software vulnerability.</a:t>
            </a:r>
          </a:p>
        </p:txBody>
      </p:sp>
      <p:pic>
        <p:nvPicPr>
          <p:cNvPr id="7" name="Picture 6">
            <a:extLst>
              <a:ext uri="{FF2B5EF4-FFF2-40B4-BE49-F238E27FC236}">
                <a16:creationId xmlns:a16="http://schemas.microsoft.com/office/drawing/2014/main" id="{4E9CDD05-D6A0-C57A-F03B-BE5AE13E2D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425" b="94248" l="2516" r="97013">
                        <a14:foregroundMark x1="50157" y1="9735" x2="50157" y2="9735"/>
                        <a14:foregroundMark x1="51572" y1="4425" x2="51572" y2="4425"/>
                        <a14:foregroundMark x1="48742" y1="74336" x2="48742" y2="74336"/>
                        <a14:foregroundMark x1="50786" y1="86062" x2="50786" y2="86062"/>
                        <a14:foregroundMark x1="45283" y1="83628" x2="45283" y2="83628"/>
                        <a14:foregroundMark x1="38994" y1="82743" x2="38994" y2="82743"/>
                        <a14:foregroundMark x1="38994" y1="80752" x2="38994" y2="80752"/>
                        <a14:foregroundMark x1="39623" y1="81195" x2="39623" y2="81195"/>
                        <a14:foregroundMark x1="33019" y1="81195" x2="33019" y2="81195"/>
                        <a14:foregroundMark x1="33962" y1="80752" x2="33962" y2="80752"/>
                        <a14:foregroundMark x1="34748" y1="79204" x2="34748" y2="79204"/>
                        <a14:foregroundMark x1="34748" y1="82743" x2="34748" y2="82743"/>
                        <a14:foregroundMark x1="49843" y1="83628" x2="49843" y2="83628"/>
                        <a14:foregroundMark x1="55660" y1="83628" x2="55660" y2="83628"/>
                        <a14:foregroundMark x1="60220" y1="81637" x2="60220" y2="81637"/>
                        <a14:foregroundMark x1="79088" y1="83186" x2="14780" y2="78761"/>
                        <a14:foregroundMark x1="16195" y1="84735" x2="55503" y2="85177"/>
                        <a14:foregroundMark x1="55503" y1="85177" x2="79874" y2="83628"/>
                        <a14:foregroundMark x1="79874" y1="83186" x2="29874" y2="73230"/>
                        <a14:foregroundMark x1="9906" y1="71460" x2="9906" y2="87611"/>
                        <a14:foregroundMark x1="18239" y1="94027" x2="53616" y2="94469"/>
                        <a14:foregroundMark x1="53616" y1="94469" x2="72799" y2="93584"/>
                        <a14:foregroundMark x1="86478" y1="80310" x2="86478" y2="92478"/>
                        <a14:foregroundMark x1="91824" y1="80310" x2="65881" y2="76327"/>
                        <a14:foregroundMark x1="94497" y1="79204" x2="94497" y2="79204"/>
                        <a14:foregroundMark x1="97013" y1="82743" x2="97013" y2="82743"/>
                        <a14:foregroundMark x1="9119" y1="94469" x2="9119" y2="94469"/>
                        <a14:foregroundMark x1="2516" y1="84735" x2="2516" y2="84735"/>
                      </a14:backgroundRemoval>
                    </a14:imgEffect>
                  </a14:imgLayer>
                </a14:imgProps>
              </a:ext>
            </a:extLst>
          </a:blip>
          <a:srcRect/>
          <a:stretch/>
        </p:blipFill>
        <p:spPr>
          <a:xfrm>
            <a:off x="-4770778" y="2623992"/>
            <a:ext cx="3307723" cy="2350771"/>
          </a:xfrm>
          <a:prstGeom prst="rect">
            <a:avLst/>
          </a:prstGeom>
        </p:spPr>
      </p:pic>
      <p:sp>
        <p:nvSpPr>
          <p:cNvPr id="8" name="TextBox 7">
            <a:extLst>
              <a:ext uri="{FF2B5EF4-FFF2-40B4-BE49-F238E27FC236}">
                <a16:creationId xmlns:a16="http://schemas.microsoft.com/office/drawing/2014/main" id="{94432AFD-2184-0441-9334-47E87B267F14}"/>
              </a:ext>
            </a:extLst>
          </p:cNvPr>
          <p:cNvSpPr txBox="1"/>
          <p:nvPr/>
        </p:nvSpPr>
        <p:spPr>
          <a:xfrm>
            <a:off x="3944279" y="7488363"/>
            <a:ext cx="7876660" cy="2554545"/>
          </a:xfrm>
          <a:prstGeom prst="rect">
            <a:avLst/>
          </a:prstGeom>
          <a:noFill/>
        </p:spPr>
        <p:txBody>
          <a:bodyPr wrap="square" rtlCol="0">
            <a:spAutoFit/>
          </a:bodyPr>
          <a:lstStyle/>
          <a:p>
            <a:pPr algn="just"/>
            <a:r>
              <a:rPr lang="en-GB" sz="2000" b="0" i="0" dirty="0">
                <a:solidFill>
                  <a:srgbClr val="FFFFFF"/>
                </a:solidFill>
                <a:effectLst/>
              </a:rPr>
              <a:t>This malware is designed to modify the operating system to create a backdoor, which attackers can then use to access your computer remotely. Most rootkits take advantage of software vulnerabilities to gain access to resources that normally shouldn’t be accessible (privilege escalation) and modify system files.</a:t>
            </a:r>
          </a:p>
          <a:p>
            <a:pPr algn="just"/>
            <a:r>
              <a:rPr lang="en-GB" sz="2000" b="0" i="0" dirty="0">
                <a:solidFill>
                  <a:srgbClr val="FFFFFF"/>
                </a:solidFill>
                <a:effectLst/>
              </a:rPr>
              <a:t>Rootkits can also modify system forensics and monitoring tools, making them very hard to detect. In most cases, a computer infected by a rootkit has to be wiped and any required software reinstalled.</a:t>
            </a:r>
          </a:p>
        </p:txBody>
      </p:sp>
      <p:pic>
        <p:nvPicPr>
          <p:cNvPr id="15" name="Picture 8">
            <a:extLst>
              <a:ext uri="{FF2B5EF4-FFF2-40B4-BE49-F238E27FC236}">
                <a16:creationId xmlns:a16="http://schemas.microsoft.com/office/drawing/2014/main" id="{114E83BD-0C4C-4E15-48A3-AD9D389FB962}"/>
              </a:ext>
            </a:extLst>
          </p:cNvPr>
          <p:cNvPicPr>
            <a:picLocks noChangeAspect="1"/>
          </p:cNvPicPr>
          <p:nvPr/>
        </p:nvPicPr>
        <p:blipFill>
          <a:blip r:embed="rId6">
            <a:extLst>
              <a:ext uri="{96DAC541-7B7A-43D3-8B79-37D633B846F1}">
                <asvg:svgBlip xmlns:asvg="http://schemas.microsoft.com/office/drawing/2016/SVG/main" r:embed="rId7"/>
              </a:ext>
            </a:extLst>
          </a:blip>
          <a:srcRect l="17472" t="7015" r="15821" b="11383"/>
          <a:stretch/>
        </p:blipFill>
        <p:spPr>
          <a:xfrm>
            <a:off x="587829" y="7388805"/>
            <a:ext cx="2971799" cy="2753663"/>
          </a:xfrm>
          <a:prstGeom prst="rect">
            <a:avLst/>
          </a:prstGeom>
        </p:spPr>
      </p:pic>
    </p:spTree>
    <p:extLst>
      <p:ext uri="{BB962C8B-B14F-4D97-AF65-F5344CB8AC3E}">
        <p14:creationId xmlns:p14="http://schemas.microsoft.com/office/powerpoint/2010/main" val="1091503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2688-C7CB-932A-603A-4A5CEA58C1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D35D14-303B-81AF-4F84-8E7829594819}"/>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021E73F8-C272-4A36-9805-10CBD7800AE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13A331D-E660-081B-E66F-49941764085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BD566B5-D565-0BAF-3F35-C4B0CBA6EC9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C17FA803-38E9-E274-5379-F6161040FFA7}"/>
              </a:ext>
            </a:extLst>
          </p:cNvPr>
          <p:cNvSpPr txBox="1"/>
          <p:nvPr/>
        </p:nvSpPr>
        <p:spPr>
          <a:xfrm>
            <a:off x="3944279" y="2742196"/>
            <a:ext cx="7876660" cy="2554545"/>
          </a:xfrm>
          <a:prstGeom prst="rect">
            <a:avLst/>
          </a:prstGeom>
          <a:noFill/>
        </p:spPr>
        <p:txBody>
          <a:bodyPr wrap="square" rtlCol="0">
            <a:spAutoFit/>
          </a:bodyPr>
          <a:lstStyle/>
          <a:p>
            <a:pPr algn="just"/>
            <a:r>
              <a:rPr lang="en-GB" sz="2000" b="0" i="0" dirty="0">
                <a:solidFill>
                  <a:srgbClr val="FFFFFF"/>
                </a:solidFill>
                <a:effectLst/>
              </a:rPr>
              <a:t>This malware is designed to modify the operating system to create a backdoor, which attackers can then use to access your computer remotely. Most rootkits take advantage of software vulnerabilities to gain access to resources that normally shouldn’t be accessible (privilege escalation) and modify system files.</a:t>
            </a:r>
          </a:p>
          <a:p>
            <a:pPr algn="just"/>
            <a:r>
              <a:rPr lang="en-GB" sz="2000" b="0" i="0" dirty="0">
                <a:solidFill>
                  <a:srgbClr val="FFFFFF"/>
                </a:solidFill>
                <a:effectLst/>
              </a:rPr>
              <a:t>Rootkits can also modify system forensics and monitoring tools, making them very hard to detect. In most cases, a computer infected by a rootkit has to be wiped and any required software reinstalled.</a:t>
            </a:r>
          </a:p>
        </p:txBody>
      </p:sp>
      <p:sp>
        <p:nvSpPr>
          <p:cNvPr id="5" name="AutoShape 2">
            <a:extLst>
              <a:ext uri="{FF2B5EF4-FFF2-40B4-BE49-F238E27FC236}">
                <a16:creationId xmlns:a16="http://schemas.microsoft.com/office/drawing/2014/main" id="{5F959DE8-5065-0D47-C571-227329494A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8">
            <a:extLst>
              <a:ext uri="{FF2B5EF4-FFF2-40B4-BE49-F238E27FC236}">
                <a16:creationId xmlns:a16="http://schemas.microsoft.com/office/drawing/2014/main" id="{DE576622-49EB-6AC7-B4B5-5027437F4F2D}"/>
              </a:ext>
            </a:extLst>
          </p:cNvPr>
          <p:cNvPicPr>
            <a:picLocks noChangeAspect="1"/>
          </p:cNvPicPr>
          <p:nvPr/>
        </p:nvPicPr>
        <p:blipFill>
          <a:blip r:embed="rId2">
            <a:extLst>
              <a:ext uri="{96DAC541-7B7A-43D3-8B79-37D633B846F1}">
                <asvg:svgBlip xmlns:asvg="http://schemas.microsoft.com/office/drawing/2016/SVG/main" r:embed="rId3"/>
              </a:ext>
            </a:extLst>
          </a:blip>
          <a:srcRect l="17472" t="7015" r="15821" b="11383"/>
          <a:stretch/>
        </p:blipFill>
        <p:spPr>
          <a:xfrm>
            <a:off x="587829" y="2642638"/>
            <a:ext cx="2971799" cy="2753663"/>
          </a:xfrm>
          <a:prstGeom prst="rect">
            <a:avLst/>
          </a:prstGeom>
        </p:spPr>
      </p:pic>
      <p:sp>
        <p:nvSpPr>
          <p:cNvPr id="7" name="TextBox 6">
            <a:extLst>
              <a:ext uri="{FF2B5EF4-FFF2-40B4-BE49-F238E27FC236}">
                <a16:creationId xmlns:a16="http://schemas.microsoft.com/office/drawing/2014/main" id="{1CB2B026-B749-307A-D1E5-BDDCC582788E}"/>
              </a:ext>
            </a:extLst>
          </p:cNvPr>
          <p:cNvSpPr txBox="1"/>
          <p:nvPr/>
        </p:nvSpPr>
        <p:spPr>
          <a:xfrm>
            <a:off x="13110042" y="2990243"/>
            <a:ext cx="7876660" cy="1938992"/>
          </a:xfrm>
          <a:prstGeom prst="rect">
            <a:avLst/>
          </a:prstGeom>
          <a:noFill/>
        </p:spPr>
        <p:txBody>
          <a:bodyPr wrap="square" rtlCol="0">
            <a:spAutoFit/>
          </a:bodyPr>
          <a:lstStyle/>
          <a:p>
            <a:pPr algn="just"/>
            <a:r>
              <a:rPr lang="en-GB" sz="2000" b="0" i="0" dirty="0">
                <a:solidFill>
                  <a:srgbClr val="FFFFFF"/>
                </a:solidFill>
                <a:effectLst/>
              </a:rPr>
              <a:t>This is a type of malware that uses 'scare’ tactics to trick you into taking a specific action. Scareware mainly consists of operating system style windows that pop up to warn you that your system is at risk and needs to run a specific program for it to return to normal operation.</a:t>
            </a:r>
          </a:p>
          <a:p>
            <a:pPr algn="just"/>
            <a:r>
              <a:rPr lang="en-GB" sz="2000" b="0" i="0" dirty="0">
                <a:solidFill>
                  <a:srgbClr val="FFFFFF"/>
                </a:solidFill>
                <a:effectLst/>
              </a:rPr>
              <a:t>If you agree to execute the specific program, your system will become infected with malware.</a:t>
            </a:r>
          </a:p>
        </p:txBody>
      </p:sp>
      <p:pic>
        <p:nvPicPr>
          <p:cNvPr id="8" name="Picture 8">
            <a:extLst>
              <a:ext uri="{FF2B5EF4-FFF2-40B4-BE49-F238E27FC236}">
                <a16:creationId xmlns:a16="http://schemas.microsoft.com/office/drawing/2014/main" id="{DA59D00B-18D6-0B8A-B7D0-5C7965100369}"/>
              </a:ext>
            </a:extLst>
          </p:cNvPr>
          <p:cNvPicPr>
            <a:picLocks noChangeAspect="1"/>
          </p:cNvPicPr>
          <p:nvPr/>
        </p:nvPicPr>
        <p:blipFill>
          <a:blip r:embed="rId4">
            <a:extLst>
              <a:ext uri="{96DAC541-7B7A-43D3-8B79-37D633B846F1}">
                <asvg:svgBlip xmlns:asvg="http://schemas.microsoft.com/office/drawing/2016/SVG/main" r:embed="rId5"/>
              </a:ext>
            </a:extLst>
          </a:blip>
          <a:srcRect l="5984" t="6866" r="6105" b="10650"/>
          <a:stretch/>
        </p:blipFill>
        <p:spPr>
          <a:xfrm>
            <a:off x="-4713508" y="2763636"/>
            <a:ext cx="3268860" cy="2396123"/>
          </a:xfrm>
          <a:prstGeom prst="rect">
            <a:avLst/>
          </a:prstGeom>
        </p:spPr>
      </p:pic>
      <p:sp>
        <p:nvSpPr>
          <p:cNvPr id="15" name="TextBox 14">
            <a:extLst>
              <a:ext uri="{FF2B5EF4-FFF2-40B4-BE49-F238E27FC236}">
                <a16:creationId xmlns:a16="http://schemas.microsoft.com/office/drawing/2014/main" id="{05FC0813-ACBD-3ED8-6406-1DA6EAB23E5B}"/>
              </a:ext>
            </a:extLst>
          </p:cNvPr>
          <p:cNvSpPr txBox="1"/>
          <p:nvPr/>
        </p:nvSpPr>
        <p:spPr>
          <a:xfrm>
            <a:off x="3944279" y="7465206"/>
            <a:ext cx="7876660" cy="3170099"/>
          </a:xfrm>
          <a:prstGeom prst="rect">
            <a:avLst/>
          </a:prstGeom>
          <a:noFill/>
        </p:spPr>
        <p:txBody>
          <a:bodyPr wrap="square" rtlCol="0">
            <a:spAutoFit/>
          </a:bodyPr>
          <a:lstStyle/>
          <a:p>
            <a:pPr algn="just"/>
            <a:r>
              <a:rPr lang="en-GB" sz="2000" b="0" i="0" dirty="0">
                <a:solidFill>
                  <a:srgbClr val="FFFFFF"/>
                </a:solidFill>
                <a:effectLst/>
              </a:rPr>
              <a:t>A virus is a type of computer program that, when executed, replicates and attaches itself to other executable files, such as a document, by inserting its own code. Most viruses require end-user interaction to initiate activation and can be written to act on a specific date or time.</a:t>
            </a:r>
          </a:p>
          <a:p>
            <a:pPr algn="just"/>
            <a:r>
              <a:rPr lang="en-GB" sz="2000" b="0" i="0" dirty="0">
                <a:solidFill>
                  <a:srgbClr val="FFFFFF"/>
                </a:solidFill>
                <a:effectLst/>
              </a:rPr>
              <a:t>Viruses can be relatively harmless, such as those that display a funny image. Or they can be destructive, such as those that modify or delete data.</a:t>
            </a:r>
          </a:p>
          <a:p>
            <a:pPr algn="just"/>
            <a:r>
              <a:rPr lang="en-GB" sz="2000" b="0" i="0" dirty="0">
                <a:solidFill>
                  <a:srgbClr val="FFFFFF"/>
                </a:solidFill>
                <a:effectLst/>
              </a:rPr>
              <a:t>Viruses can also be programmed to mutate in order to avoid detection. Most viruses are spread by USB drives, optical disks, network shares or email.</a:t>
            </a:r>
          </a:p>
        </p:txBody>
      </p:sp>
      <p:pic>
        <p:nvPicPr>
          <p:cNvPr id="17" name="Picture 8">
            <a:extLst>
              <a:ext uri="{FF2B5EF4-FFF2-40B4-BE49-F238E27FC236}">
                <a16:creationId xmlns:a16="http://schemas.microsoft.com/office/drawing/2014/main" id="{60AD9B0F-EB91-067D-586A-1DA3207709BC}"/>
              </a:ext>
            </a:extLst>
          </p:cNvPr>
          <p:cNvPicPr>
            <a:picLocks noChangeAspect="1"/>
          </p:cNvPicPr>
          <p:nvPr/>
        </p:nvPicPr>
        <p:blipFill>
          <a:blip r:embed="rId6">
            <a:extLst>
              <a:ext uri="{96DAC541-7B7A-43D3-8B79-37D633B846F1}">
                <asvg:svgBlip xmlns:asvg="http://schemas.microsoft.com/office/drawing/2016/SVG/main" r:embed="rId7"/>
              </a:ext>
            </a:extLst>
          </a:blip>
          <a:srcRect l="17108" t="8791" r="16182" b="12145"/>
          <a:stretch/>
        </p:blipFill>
        <p:spPr>
          <a:xfrm>
            <a:off x="410818" y="7674423"/>
            <a:ext cx="2971800" cy="2751667"/>
          </a:xfrm>
          <a:prstGeom prst="rect">
            <a:avLst/>
          </a:prstGeom>
        </p:spPr>
      </p:pic>
    </p:spTree>
    <p:extLst>
      <p:ext uri="{BB962C8B-B14F-4D97-AF65-F5344CB8AC3E}">
        <p14:creationId xmlns:p14="http://schemas.microsoft.com/office/powerpoint/2010/main" val="3546386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FAC0-B16F-BE38-FEFC-61D1A08AA4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AD4B50-E5E2-84B0-8037-3F8565606A02}"/>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A4F3615F-3953-FFC6-5F8A-C4007AAF9C3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AB7A8D8-997A-3C3B-71CE-D5F00172DF4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D9A6727-63C6-6D83-C3E4-A4E96DEC2BC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B61D0953-AAE6-C983-CB8D-69FEDF0C9A95}"/>
              </a:ext>
            </a:extLst>
          </p:cNvPr>
          <p:cNvSpPr txBox="1"/>
          <p:nvPr/>
        </p:nvSpPr>
        <p:spPr>
          <a:xfrm>
            <a:off x="3944279" y="2392468"/>
            <a:ext cx="7876660" cy="3170099"/>
          </a:xfrm>
          <a:prstGeom prst="rect">
            <a:avLst/>
          </a:prstGeom>
          <a:noFill/>
        </p:spPr>
        <p:txBody>
          <a:bodyPr wrap="square" rtlCol="0">
            <a:spAutoFit/>
          </a:bodyPr>
          <a:lstStyle/>
          <a:p>
            <a:pPr algn="just"/>
            <a:r>
              <a:rPr lang="en-GB" sz="2000" b="0" i="0" dirty="0">
                <a:solidFill>
                  <a:srgbClr val="FFFFFF"/>
                </a:solidFill>
                <a:effectLst/>
              </a:rPr>
              <a:t>A virus is a type of computer program that, when executed, replicates and attaches itself to other executable files, such as a document, by inserting its own code. Most viruses require end-user interaction to initiate activation and can be written to act on a specific date or time.</a:t>
            </a:r>
          </a:p>
          <a:p>
            <a:pPr algn="just"/>
            <a:r>
              <a:rPr lang="en-GB" sz="2000" b="0" i="0" dirty="0">
                <a:solidFill>
                  <a:srgbClr val="FFFFFF"/>
                </a:solidFill>
                <a:effectLst/>
              </a:rPr>
              <a:t>Viruses can be relatively harmless, such as those that display a funny image. Or they can be destructive, such as those that modify or delete data.</a:t>
            </a:r>
          </a:p>
          <a:p>
            <a:pPr algn="just"/>
            <a:r>
              <a:rPr lang="en-GB" sz="2000" b="0" i="0" dirty="0">
                <a:solidFill>
                  <a:srgbClr val="FFFFFF"/>
                </a:solidFill>
                <a:effectLst/>
              </a:rPr>
              <a:t>Viruses can also be programmed to mutate in order to avoid detection. Most viruses are spread by USB drives, optical disks, network shares or email.</a:t>
            </a:r>
          </a:p>
        </p:txBody>
      </p:sp>
      <p:sp>
        <p:nvSpPr>
          <p:cNvPr id="5" name="AutoShape 2">
            <a:extLst>
              <a:ext uri="{FF2B5EF4-FFF2-40B4-BE49-F238E27FC236}">
                <a16:creationId xmlns:a16="http://schemas.microsoft.com/office/drawing/2014/main" id="{7CDAC19F-AC5B-824A-81E0-0DDD32D355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8">
            <a:extLst>
              <a:ext uri="{FF2B5EF4-FFF2-40B4-BE49-F238E27FC236}">
                <a16:creationId xmlns:a16="http://schemas.microsoft.com/office/drawing/2014/main" id="{86DFB095-8A5E-E795-86D9-516B053D7DBC}"/>
              </a:ext>
            </a:extLst>
          </p:cNvPr>
          <p:cNvPicPr>
            <a:picLocks noChangeAspect="1"/>
          </p:cNvPicPr>
          <p:nvPr/>
        </p:nvPicPr>
        <p:blipFill>
          <a:blip r:embed="rId2">
            <a:extLst>
              <a:ext uri="{96DAC541-7B7A-43D3-8B79-37D633B846F1}">
                <asvg:svgBlip xmlns:asvg="http://schemas.microsoft.com/office/drawing/2016/SVG/main" r:embed="rId3"/>
              </a:ext>
            </a:extLst>
          </a:blip>
          <a:srcRect l="17108" t="8791" r="16182" b="12145"/>
          <a:stretch/>
        </p:blipFill>
        <p:spPr>
          <a:xfrm>
            <a:off x="410818" y="2601685"/>
            <a:ext cx="2971800" cy="2751667"/>
          </a:xfrm>
          <a:prstGeom prst="rect">
            <a:avLst/>
          </a:prstGeom>
        </p:spPr>
      </p:pic>
      <p:sp>
        <p:nvSpPr>
          <p:cNvPr id="11" name="TextBox 10">
            <a:extLst>
              <a:ext uri="{FF2B5EF4-FFF2-40B4-BE49-F238E27FC236}">
                <a16:creationId xmlns:a16="http://schemas.microsoft.com/office/drawing/2014/main" id="{A53A8B6D-2875-2217-34CD-AEAB40D349B3}"/>
              </a:ext>
            </a:extLst>
          </p:cNvPr>
          <p:cNvSpPr txBox="1"/>
          <p:nvPr/>
        </p:nvSpPr>
        <p:spPr>
          <a:xfrm>
            <a:off x="13697868" y="2742196"/>
            <a:ext cx="7876660" cy="2554545"/>
          </a:xfrm>
          <a:prstGeom prst="rect">
            <a:avLst/>
          </a:prstGeom>
          <a:noFill/>
        </p:spPr>
        <p:txBody>
          <a:bodyPr wrap="square" rtlCol="0">
            <a:spAutoFit/>
          </a:bodyPr>
          <a:lstStyle/>
          <a:p>
            <a:pPr algn="just"/>
            <a:r>
              <a:rPr lang="en-GB" sz="2000" b="0" i="0" dirty="0">
                <a:solidFill>
                  <a:srgbClr val="FFFFFF"/>
                </a:solidFill>
                <a:effectLst/>
              </a:rPr>
              <a:t>This malware is designed to modify the operating system to create a backdoor, which attackers can then use to access your computer remotely. Most rootkits take advantage of software vulnerabilities to gain access to resources that normally shouldn’t be accessible (privilege escalation) and modify system files.</a:t>
            </a:r>
          </a:p>
          <a:p>
            <a:pPr algn="just"/>
            <a:r>
              <a:rPr lang="en-GB" sz="2000" b="0" i="0" dirty="0">
                <a:solidFill>
                  <a:srgbClr val="FFFFFF"/>
                </a:solidFill>
                <a:effectLst/>
              </a:rPr>
              <a:t>Rootkits can also modify system forensics and monitoring tools, making them very hard to detect. In most cases, a computer infected by a rootkit has to be wiped and any required software reinstalled.</a:t>
            </a:r>
          </a:p>
        </p:txBody>
      </p:sp>
      <p:pic>
        <p:nvPicPr>
          <p:cNvPr id="12" name="Picture 8">
            <a:extLst>
              <a:ext uri="{FF2B5EF4-FFF2-40B4-BE49-F238E27FC236}">
                <a16:creationId xmlns:a16="http://schemas.microsoft.com/office/drawing/2014/main" id="{72AE4027-67B8-5560-4616-32AA6A44875D}"/>
              </a:ext>
            </a:extLst>
          </p:cNvPr>
          <p:cNvPicPr>
            <a:picLocks noChangeAspect="1"/>
          </p:cNvPicPr>
          <p:nvPr/>
        </p:nvPicPr>
        <p:blipFill>
          <a:blip r:embed="rId4">
            <a:extLst>
              <a:ext uri="{96DAC541-7B7A-43D3-8B79-37D633B846F1}">
                <asvg:svgBlip xmlns:asvg="http://schemas.microsoft.com/office/drawing/2016/SVG/main" r:embed="rId5"/>
              </a:ext>
            </a:extLst>
          </a:blip>
          <a:srcRect l="17472" t="7015" r="15821" b="11383"/>
          <a:stretch/>
        </p:blipFill>
        <p:spPr>
          <a:xfrm>
            <a:off x="-4147453" y="2642638"/>
            <a:ext cx="2971799" cy="2753663"/>
          </a:xfrm>
          <a:prstGeom prst="rect">
            <a:avLst/>
          </a:prstGeom>
        </p:spPr>
      </p:pic>
      <p:sp>
        <p:nvSpPr>
          <p:cNvPr id="15" name="TextBox 14">
            <a:extLst>
              <a:ext uri="{FF2B5EF4-FFF2-40B4-BE49-F238E27FC236}">
                <a16:creationId xmlns:a16="http://schemas.microsoft.com/office/drawing/2014/main" id="{5A336B47-F145-BFB0-0B08-50339EAA0846}"/>
              </a:ext>
            </a:extLst>
          </p:cNvPr>
          <p:cNvSpPr txBox="1"/>
          <p:nvPr/>
        </p:nvSpPr>
        <p:spPr>
          <a:xfrm>
            <a:off x="3944279" y="7630714"/>
            <a:ext cx="7876660" cy="3477875"/>
          </a:xfrm>
          <a:prstGeom prst="rect">
            <a:avLst/>
          </a:prstGeom>
          <a:noFill/>
        </p:spPr>
        <p:txBody>
          <a:bodyPr wrap="square" rtlCol="0">
            <a:spAutoFit/>
          </a:bodyPr>
          <a:lstStyle/>
          <a:p>
            <a:pPr algn="just"/>
            <a:r>
              <a:rPr lang="en-GB" sz="2000" b="0" i="0" dirty="0">
                <a:solidFill>
                  <a:srgbClr val="FFFFFF"/>
                </a:solidFill>
                <a:effectLst/>
              </a:rPr>
              <a:t>This is a type of malware that replicates itself in order to spread from one computer to another. Unlike a virus, which requires a host program to run, worms can run by themselves. Other than the initial infection of the host, they do not require user participation and can spread very quickly over the network.</a:t>
            </a:r>
          </a:p>
          <a:p>
            <a:pPr algn="just"/>
            <a:r>
              <a:rPr lang="en-GB" sz="2000" b="0" i="0" dirty="0">
                <a:solidFill>
                  <a:srgbClr val="FFFFFF"/>
                </a:solidFill>
                <a:effectLst/>
              </a:rPr>
              <a:t>Worms share similar patterns: They exploit system vulnerabilities, they have a way to propagate themselves, and they all contain malicious code (payload) to cause damage to computer systems or networks.</a:t>
            </a:r>
          </a:p>
          <a:p>
            <a:pPr algn="just"/>
            <a:r>
              <a:rPr lang="en-GB" sz="2000" b="0" i="0" dirty="0">
                <a:solidFill>
                  <a:srgbClr val="FFFFFF"/>
                </a:solidFill>
                <a:effectLst/>
              </a:rPr>
              <a:t>Worms are responsible for some of the most devastating attacks on the Internet. In 2001, the Code Red worm had infected over 300,000 servers in just 19 hours.</a:t>
            </a:r>
          </a:p>
        </p:txBody>
      </p:sp>
      <p:pic>
        <p:nvPicPr>
          <p:cNvPr id="16" name="Picture 8">
            <a:extLst>
              <a:ext uri="{FF2B5EF4-FFF2-40B4-BE49-F238E27FC236}">
                <a16:creationId xmlns:a16="http://schemas.microsoft.com/office/drawing/2014/main" id="{AB68DC2E-8B24-A6AD-7FF3-AEF90B4FB07A}"/>
              </a:ext>
            </a:extLst>
          </p:cNvPr>
          <p:cNvPicPr>
            <a:picLocks noChangeAspect="1"/>
          </p:cNvPicPr>
          <p:nvPr/>
        </p:nvPicPr>
        <p:blipFill>
          <a:blip r:embed="rId6">
            <a:extLst>
              <a:ext uri="{96DAC541-7B7A-43D3-8B79-37D633B846F1}">
                <asvg:svgBlip xmlns:asvg="http://schemas.microsoft.com/office/drawing/2016/SVG/main" r:embed="rId7"/>
              </a:ext>
            </a:extLst>
          </a:blip>
          <a:srcRect l="17200" t="9255" r="16132" b="12768"/>
          <a:stretch/>
        </p:blipFill>
        <p:spPr>
          <a:xfrm>
            <a:off x="428935" y="8076532"/>
            <a:ext cx="2999049" cy="2586238"/>
          </a:xfrm>
          <a:prstGeom prst="rect">
            <a:avLst/>
          </a:prstGeom>
        </p:spPr>
      </p:pic>
    </p:spTree>
    <p:extLst>
      <p:ext uri="{BB962C8B-B14F-4D97-AF65-F5344CB8AC3E}">
        <p14:creationId xmlns:p14="http://schemas.microsoft.com/office/powerpoint/2010/main" val="26888248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9FA2-F665-2D95-9A23-683A00D16D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A40736-CAF4-2C7A-4A74-C8EB99373B7F}"/>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 of Malware</a:t>
            </a:r>
          </a:p>
        </p:txBody>
      </p:sp>
      <p:cxnSp>
        <p:nvCxnSpPr>
          <p:cNvPr id="4" name="Straight Connector 3">
            <a:extLst>
              <a:ext uri="{FF2B5EF4-FFF2-40B4-BE49-F238E27FC236}">
                <a16:creationId xmlns:a16="http://schemas.microsoft.com/office/drawing/2014/main" id="{BBF21C8D-559E-E375-7D55-D33DA7243AA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CA96F9F-BF7D-E8B7-003E-5075D4B7E4E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0F7D987-A414-B117-C647-57D07077E9EE}"/>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D8E1F9B-EBDB-8E62-D9E6-BADB4BB36A13}"/>
              </a:ext>
            </a:extLst>
          </p:cNvPr>
          <p:cNvSpPr txBox="1"/>
          <p:nvPr/>
        </p:nvSpPr>
        <p:spPr>
          <a:xfrm>
            <a:off x="3944279" y="2231405"/>
            <a:ext cx="7876660" cy="3477875"/>
          </a:xfrm>
          <a:prstGeom prst="rect">
            <a:avLst/>
          </a:prstGeom>
          <a:noFill/>
        </p:spPr>
        <p:txBody>
          <a:bodyPr wrap="square" rtlCol="0">
            <a:spAutoFit/>
          </a:bodyPr>
          <a:lstStyle/>
          <a:p>
            <a:pPr algn="just"/>
            <a:r>
              <a:rPr lang="en-GB" sz="2000" b="0" i="0" dirty="0">
                <a:solidFill>
                  <a:srgbClr val="FFFFFF"/>
                </a:solidFill>
                <a:effectLst/>
              </a:rPr>
              <a:t>This is a type of malware that replicates itself in order to spread from one computer to another. Unlike a virus, which requires a host program to run, worms can run by themselves. Other than the initial infection of the host, they do not require user participation and can spread very quickly over the network.</a:t>
            </a:r>
          </a:p>
          <a:p>
            <a:pPr algn="just"/>
            <a:r>
              <a:rPr lang="en-GB" sz="2000" b="0" i="0" dirty="0">
                <a:solidFill>
                  <a:srgbClr val="FFFFFF"/>
                </a:solidFill>
                <a:effectLst/>
              </a:rPr>
              <a:t>Worms share similar patterns: They exploit system vulnerabilities, they have a way to propagate themselves, and they all contain malicious code (payload) to cause damage to computer systems or networks.</a:t>
            </a:r>
          </a:p>
          <a:p>
            <a:pPr algn="just"/>
            <a:r>
              <a:rPr lang="en-GB" sz="2000" b="0" i="0" dirty="0">
                <a:solidFill>
                  <a:srgbClr val="FFFFFF"/>
                </a:solidFill>
                <a:effectLst/>
              </a:rPr>
              <a:t>Worms are responsible for some of the most devastating attacks on the Internet. In 2001, the Code Red worm had infected over 300,000 servers in just 19 hours.</a:t>
            </a:r>
          </a:p>
        </p:txBody>
      </p:sp>
      <p:sp>
        <p:nvSpPr>
          <p:cNvPr id="5" name="AutoShape 2">
            <a:extLst>
              <a:ext uri="{FF2B5EF4-FFF2-40B4-BE49-F238E27FC236}">
                <a16:creationId xmlns:a16="http://schemas.microsoft.com/office/drawing/2014/main" id="{A48EB025-3BFE-9D78-6630-082BA65353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8">
            <a:extLst>
              <a:ext uri="{FF2B5EF4-FFF2-40B4-BE49-F238E27FC236}">
                <a16:creationId xmlns:a16="http://schemas.microsoft.com/office/drawing/2014/main" id="{1FAF659D-66AA-B925-D812-DB24C7DB27F1}"/>
              </a:ext>
            </a:extLst>
          </p:cNvPr>
          <p:cNvPicPr>
            <a:picLocks noChangeAspect="1"/>
          </p:cNvPicPr>
          <p:nvPr/>
        </p:nvPicPr>
        <p:blipFill>
          <a:blip r:embed="rId2">
            <a:extLst>
              <a:ext uri="{96DAC541-7B7A-43D3-8B79-37D633B846F1}">
                <asvg:svgBlip xmlns:asvg="http://schemas.microsoft.com/office/drawing/2016/SVG/main" r:embed="rId3"/>
              </a:ext>
            </a:extLst>
          </a:blip>
          <a:srcRect l="17200" t="9255" r="16132" b="12768"/>
          <a:stretch/>
        </p:blipFill>
        <p:spPr>
          <a:xfrm>
            <a:off x="428935" y="2677223"/>
            <a:ext cx="2999049" cy="2586238"/>
          </a:xfrm>
          <a:prstGeom prst="rect">
            <a:avLst/>
          </a:prstGeom>
        </p:spPr>
      </p:pic>
      <p:sp>
        <p:nvSpPr>
          <p:cNvPr id="7" name="TextBox 6">
            <a:extLst>
              <a:ext uri="{FF2B5EF4-FFF2-40B4-BE49-F238E27FC236}">
                <a16:creationId xmlns:a16="http://schemas.microsoft.com/office/drawing/2014/main" id="{C841B346-542B-E81B-86CC-F4A7DE2CC71D}"/>
              </a:ext>
            </a:extLst>
          </p:cNvPr>
          <p:cNvSpPr txBox="1"/>
          <p:nvPr/>
        </p:nvSpPr>
        <p:spPr>
          <a:xfrm>
            <a:off x="13153583" y="2392468"/>
            <a:ext cx="7876660" cy="3170099"/>
          </a:xfrm>
          <a:prstGeom prst="rect">
            <a:avLst/>
          </a:prstGeom>
          <a:noFill/>
        </p:spPr>
        <p:txBody>
          <a:bodyPr wrap="square" rtlCol="0">
            <a:spAutoFit/>
          </a:bodyPr>
          <a:lstStyle/>
          <a:p>
            <a:pPr algn="just"/>
            <a:r>
              <a:rPr lang="en-GB" sz="2000" b="0" i="0" dirty="0">
                <a:solidFill>
                  <a:srgbClr val="FFFFFF"/>
                </a:solidFill>
                <a:effectLst/>
              </a:rPr>
              <a:t>A virus is a type of computer program that, when executed, replicates and attaches itself to other executable files, such as a document, by inserting its own code. Most viruses require end-user interaction to initiate activation and can be written to act on a specific date or time.</a:t>
            </a:r>
          </a:p>
          <a:p>
            <a:pPr algn="just"/>
            <a:r>
              <a:rPr lang="en-GB" sz="2000" b="0" i="0" dirty="0">
                <a:solidFill>
                  <a:srgbClr val="FFFFFF"/>
                </a:solidFill>
                <a:effectLst/>
              </a:rPr>
              <a:t>Viruses can be relatively harmless, such as those that display a funny image. Or they can be destructive, such as those that modify or delete data.</a:t>
            </a:r>
          </a:p>
          <a:p>
            <a:pPr algn="just"/>
            <a:r>
              <a:rPr lang="en-GB" sz="2000" b="0" i="0" dirty="0">
                <a:solidFill>
                  <a:srgbClr val="FFFFFF"/>
                </a:solidFill>
                <a:effectLst/>
              </a:rPr>
              <a:t>Viruses can also be programmed to mutate in order to avoid detection. Most viruses are spread by USB drives, optical disks, network shares or email.</a:t>
            </a:r>
          </a:p>
        </p:txBody>
      </p:sp>
      <p:pic>
        <p:nvPicPr>
          <p:cNvPr id="8" name="Picture 8">
            <a:extLst>
              <a:ext uri="{FF2B5EF4-FFF2-40B4-BE49-F238E27FC236}">
                <a16:creationId xmlns:a16="http://schemas.microsoft.com/office/drawing/2014/main" id="{ACA6CBE8-65CA-FFD0-30F3-43692C255C38}"/>
              </a:ext>
            </a:extLst>
          </p:cNvPr>
          <p:cNvPicPr>
            <a:picLocks noChangeAspect="1"/>
          </p:cNvPicPr>
          <p:nvPr/>
        </p:nvPicPr>
        <p:blipFill>
          <a:blip r:embed="rId4">
            <a:extLst>
              <a:ext uri="{96DAC541-7B7A-43D3-8B79-37D633B846F1}">
                <asvg:svgBlip xmlns:asvg="http://schemas.microsoft.com/office/drawing/2016/SVG/main" r:embed="rId5"/>
              </a:ext>
            </a:extLst>
          </a:blip>
          <a:srcRect l="17108" t="8791" r="16182" b="12145"/>
          <a:stretch/>
        </p:blipFill>
        <p:spPr>
          <a:xfrm>
            <a:off x="-4008778" y="2601685"/>
            <a:ext cx="2971800" cy="2751667"/>
          </a:xfrm>
          <a:prstGeom prst="rect">
            <a:avLst/>
          </a:prstGeom>
        </p:spPr>
      </p:pic>
      <p:sp>
        <p:nvSpPr>
          <p:cNvPr id="9" name="TextBox 8">
            <a:extLst>
              <a:ext uri="{FF2B5EF4-FFF2-40B4-BE49-F238E27FC236}">
                <a16:creationId xmlns:a16="http://schemas.microsoft.com/office/drawing/2014/main" id="{44F53FCA-549A-7829-786B-8463F8451FC9}"/>
              </a:ext>
            </a:extLst>
          </p:cNvPr>
          <p:cNvSpPr txBox="1"/>
          <p:nvPr/>
        </p:nvSpPr>
        <p:spPr>
          <a:xfrm>
            <a:off x="597440" y="7448753"/>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pic>
        <p:nvPicPr>
          <p:cNvPr id="15" name="Picture 14">
            <a:extLst>
              <a:ext uri="{FF2B5EF4-FFF2-40B4-BE49-F238E27FC236}">
                <a16:creationId xmlns:a16="http://schemas.microsoft.com/office/drawing/2014/main" id="{394A7CD6-F6D4-A476-E40B-F6C0630F4588}"/>
              </a:ext>
            </a:extLst>
          </p:cNvPr>
          <p:cNvPicPr>
            <a:picLocks noChangeAspect="1"/>
          </p:cNvPicPr>
          <p:nvPr/>
        </p:nvPicPr>
        <p:blipFill>
          <a:blip r:embed="rId6"/>
          <a:stretch>
            <a:fillRect/>
          </a:stretch>
        </p:blipFill>
        <p:spPr>
          <a:xfrm>
            <a:off x="913125" y="8403765"/>
            <a:ext cx="10384971" cy="4486611"/>
          </a:xfrm>
          <a:prstGeom prst="rect">
            <a:avLst/>
          </a:prstGeom>
        </p:spPr>
      </p:pic>
    </p:spTree>
    <p:extLst>
      <p:ext uri="{BB962C8B-B14F-4D97-AF65-F5344CB8AC3E}">
        <p14:creationId xmlns:p14="http://schemas.microsoft.com/office/powerpoint/2010/main" val="3347656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6B14-0215-3030-81D8-3DB24B726D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E36C08-2358-728E-D86B-A2C47D6FBDBA}"/>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206979C7-DDFB-69C3-8D16-4B164C1A011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DBCE0D4-4328-2E6E-E35E-22B51AB8C01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8094EAF-3F82-BBCC-97B3-27B1EDEDC2E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B69A71A-E5A4-6D6B-2AAB-81FD162B5886}"/>
              </a:ext>
            </a:extLst>
          </p:cNvPr>
          <p:cNvSpPr txBox="1"/>
          <p:nvPr/>
        </p:nvSpPr>
        <p:spPr>
          <a:xfrm>
            <a:off x="597440"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F2179754-986D-37B1-7344-5FD844ABD4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0CB28FF1-3803-7679-D3F9-F47579DA85C7}"/>
              </a:ext>
            </a:extLst>
          </p:cNvPr>
          <p:cNvPicPr>
            <a:picLocks noChangeAspect="1"/>
          </p:cNvPicPr>
          <p:nvPr/>
        </p:nvPicPr>
        <p:blipFill>
          <a:blip r:embed="rId3"/>
          <a:stretch>
            <a:fillRect/>
          </a:stretch>
        </p:blipFill>
        <p:spPr>
          <a:xfrm>
            <a:off x="913125" y="2133600"/>
            <a:ext cx="10384971" cy="4486611"/>
          </a:xfrm>
          <a:prstGeom prst="rect">
            <a:avLst/>
          </a:prstGeom>
        </p:spPr>
      </p:pic>
      <p:sp>
        <p:nvSpPr>
          <p:cNvPr id="6" name="TextBox 5">
            <a:extLst>
              <a:ext uri="{FF2B5EF4-FFF2-40B4-BE49-F238E27FC236}">
                <a16:creationId xmlns:a16="http://schemas.microsoft.com/office/drawing/2014/main" id="{63B7635E-DDD6-62C1-7782-A900C4C99FEA}"/>
              </a:ext>
            </a:extLst>
          </p:cNvPr>
          <p:cNvSpPr txBox="1"/>
          <p:nvPr/>
        </p:nvSpPr>
        <p:spPr>
          <a:xfrm>
            <a:off x="13262440" y="2231405"/>
            <a:ext cx="7876660" cy="3477875"/>
          </a:xfrm>
          <a:prstGeom prst="rect">
            <a:avLst/>
          </a:prstGeom>
          <a:noFill/>
        </p:spPr>
        <p:txBody>
          <a:bodyPr wrap="square" rtlCol="0">
            <a:spAutoFit/>
          </a:bodyPr>
          <a:lstStyle/>
          <a:p>
            <a:pPr algn="just"/>
            <a:r>
              <a:rPr lang="en-GB" sz="2000" b="0" i="0" dirty="0">
                <a:solidFill>
                  <a:srgbClr val="FFFFFF"/>
                </a:solidFill>
                <a:effectLst/>
              </a:rPr>
              <a:t>This is a type of malware that replicates itself in order to spread from one computer to another. Unlike a virus, which requires a host program to run, worms can run by themselves. Other than the initial infection of the host, they do not require user participation and can spread very quickly over the network.</a:t>
            </a:r>
          </a:p>
          <a:p>
            <a:pPr algn="just"/>
            <a:r>
              <a:rPr lang="en-GB" sz="2000" b="0" i="0" dirty="0">
                <a:solidFill>
                  <a:srgbClr val="FFFFFF"/>
                </a:solidFill>
                <a:effectLst/>
              </a:rPr>
              <a:t>Worms share similar patterns: They exploit system vulnerabilities, they have a way to propagate themselves, and they all contain malicious code (payload) to cause damage to computer systems or networks.</a:t>
            </a:r>
          </a:p>
          <a:p>
            <a:pPr algn="just"/>
            <a:r>
              <a:rPr lang="en-GB" sz="2000" b="0" i="0" dirty="0">
                <a:solidFill>
                  <a:srgbClr val="FFFFFF"/>
                </a:solidFill>
                <a:effectLst/>
              </a:rPr>
              <a:t>Worms are responsible for some of the most devastating attacks on the Internet. In 2001, the Code Red worm had infected over 300,000 servers in just 19 hours.</a:t>
            </a:r>
          </a:p>
        </p:txBody>
      </p:sp>
      <p:pic>
        <p:nvPicPr>
          <p:cNvPr id="7" name="Picture 8">
            <a:extLst>
              <a:ext uri="{FF2B5EF4-FFF2-40B4-BE49-F238E27FC236}">
                <a16:creationId xmlns:a16="http://schemas.microsoft.com/office/drawing/2014/main" id="{DF2DBC5F-66DF-1C3C-FD74-E536C321E978}"/>
              </a:ext>
            </a:extLst>
          </p:cNvPr>
          <p:cNvPicPr>
            <a:picLocks noChangeAspect="1"/>
          </p:cNvPicPr>
          <p:nvPr/>
        </p:nvPicPr>
        <p:blipFill>
          <a:blip r:embed="rId4">
            <a:extLst>
              <a:ext uri="{96DAC541-7B7A-43D3-8B79-37D633B846F1}">
                <asvg:svgBlip xmlns:asvg="http://schemas.microsoft.com/office/drawing/2016/SVG/main" r:embed="rId5"/>
              </a:ext>
            </a:extLst>
          </a:blip>
          <a:srcRect l="17200" t="9255" r="16132" b="12768"/>
          <a:stretch/>
        </p:blipFill>
        <p:spPr>
          <a:xfrm>
            <a:off x="-3990661" y="2677223"/>
            <a:ext cx="2999049" cy="2586238"/>
          </a:xfrm>
          <a:prstGeom prst="rect">
            <a:avLst/>
          </a:prstGeom>
        </p:spPr>
      </p:pic>
    </p:spTree>
    <p:extLst>
      <p:ext uri="{BB962C8B-B14F-4D97-AF65-F5344CB8AC3E}">
        <p14:creationId xmlns:p14="http://schemas.microsoft.com/office/powerpoint/2010/main" val="2488228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6AC49-D085-7B62-4028-BF301A540B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407552-0BEA-3DC3-BB42-D04B4F4DFFA4}"/>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4AC161BF-D6A7-014C-2709-E6294AB788E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F84DAE7-29A2-BC7C-17AE-0F0530E9066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76D520C-1053-18B0-5263-781E440A124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71E05B6-3549-5F51-FC87-8FA84B36C76D}"/>
              </a:ext>
            </a:extLst>
          </p:cNvPr>
          <p:cNvSpPr txBox="1"/>
          <p:nvPr/>
        </p:nvSpPr>
        <p:spPr>
          <a:xfrm>
            <a:off x="597440"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1949D7B4-8623-3E25-3C15-E3391AB7FD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EFF171C8-1515-96C2-708A-AB72CA00E0DD}"/>
              </a:ext>
            </a:extLst>
          </p:cNvPr>
          <p:cNvPicPr>
            <a:picLocks noChangeAspect="1"/>
          </p:cNvPicPr>
          <p:nvPr/>
        </p:nvPicPr>
        <p:blipFill>
          <a:blip r:embed="rId2"/>
          <a:stretch>
            <a:fillRect/>
          </a:stretch>
        </p:blipFill>
        <p:spPr>
          <a:xfrm>
            <a:off x="597440" y="2906486"/>
            <a:ext cx="3963675" cy="2864640"/>
          </a:xfrm>
          <a:prstGeom prst="rect">
            <a:avLst/>
          </a:prstGeom>
        </p:spPr>
      </p:pic>
      <p:sp>
        <p:nvSpPr>
          <p:cNvPr id="6" name="TextBox 5">
            <a:extLst>
              <a:ext uri="{FF2B5EF4-FFF2-40B4-BE49-F238E27FC236}">
                <a16:creationId xmlns:a16="http://schemas.microsoft.com/office/drawing/2014/main" id="{856FBFA1-066F-137F-1C30-9396D3D98417}"/>
              </a:ext>
            </a:extLst>
          </p:cNvPr>
          <p:cNvSpPr txBox="1"/>
          <p:nvPr/>
        </p:nvSpPr>
        <p:spPr>
          <a:xfrm>
            <a:off x="5304281" y="2138203"/>
            <a:ext cx="6516658" cy="4401205"/>
          </a:xfrm>
          <a:prstGeom prst="rect">
            <a:avLst/>
          </a:prstGeom>
          <a:noFill/>
        </p:spPr>
        <p:txBody>
          <a:bodyPr wrap="square" rtlCol="0">
            <a:spAutoFit/>
          </a:bodyPr>
          <a:lstStyle/>
          <a:p>
            <a:pPr algn="just"/>
            <a:r>
              <a:rPr lang="en-GB" sz="2000" b="0" i="0" dirty="0">
                <a:solidFill>
                  <a:schemeClr val="bg1"/>
                </a:solidFill>
                <a:effectLst/>
              </a:rPr>
              <a:t>Regardless of the type of malware a system has been infected with, there are some common symptoms to look out for. These include:</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an increase in central processing unit (CPU) usage, which slows down your device.</a:t>
            </a:r>
          </a:p>
          <a:p>
            <a:pPr marL="342900" indent="-342900" algn="just">
              <a:buFont typeface="Wingdings" pitchFamily="2" charset="2"/>
              <a:buChar char="ü"/>
            </a:pPr>
            <a:r>
              <a:rPr lang="en-GB" sz="2000" b="0" i="0" dirty="0">
                <a:solidFill>
                  <a:schemeClr val="bg1"/>
                </a:solidFill>
                <a:effectLst/>
              </a:rPr>
              <a:t>your computer freezing or crashing often.</a:t>
            </a:r>
          </a:p>
          <a:p>
            <a:pPr marL="342900" indent="-342900" algn="just">
              <a:buFont typeface="Wingdings" pitchFamily="2" charset="2"/>
              <a:buChar char="ü"/>
            </a:pPr>
            <a:r>
              <a:rPr lang="en-GB" sz="2000" b="0" i="0" dirty="0">
                <a:solidFill>
                  <a:schemeClr val="bg1"/>
                </a:solidFill>
                <a:effectLst/>
              </a:rPr>
              <a:t>a decrease in your web browsing speed.</a:t>
            </a:r>
          </a:p>
          <a:p>
            <a:pPr marL="342900" indent="-342900" algn="just">
              <a:buFont typeface="Wingdings" pitchFamily="2" charset="2"/>
              <a:buChar char="ü"/>
            </a:pPr>
            <a:r>
              <a:rPr lang="en-GB" sz="2000" b="0" i="0" dirty="0">
                <a:solidFill>
                  <a:schemeClr val="bg1"/>
                </a:solidFill>
                <a:effectLst/>
              </a:rPr>
              <a:t>unexplainable problems with your network connections.</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modified or deleted files.</a:t>
            </a:r>
          </a:p>
          <a:p>
            <a:pPr marL="342900" indent="-342900" algn="just">
              <a:buFont typeface="Wingdings" pitchFamily="2" charset="2"/>
              <a:buChar char="ü"/>
            </a:pPr>
            <a:r>
              <a:rPr lang="en-GB" sz="2000" b="0" i="0" dirty="0">
                <a:solidFill>
                  <a:schemeClr val="bg1"/>
                </a:solidFill>
                <a:effectLst/>
              </a:rPr>
              <a:t>the presence of unknown files, programs or desktop icons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unknown processes running.</a:t>
            </a:r>
          </a:p>
          <a:p>
            <a:pPr marL="342900" indent="-342900" algn="just">
              <a:buFont typeface="Wingdings" pitchFamily="2" charset="2"/>
              <a:buChar char="ü"/>
            </a:pPr>
            <a:r>
              <a:rPr lang="en-GB" sz="2000" b="0" i="0" dirty="0">
                <a:solidFill>
                  <a:schemeClr val="bg1"/>
                </a:solidFill>
                <a:effectLst/>
              </a:rPr>
              <a:t>programs turning off or reconfiguring themselves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emails being sent without your knowledge or consent.</a:t>
            </a:r>
          </a:p>
        </p:txBody>
      </p:sp>
    </p:spTree>
    <p:extLst>
      <p:ext uri="{BB962C8B-B14F-4D97-AF65-F5344CB8AC3E}">
        <p14:creationId xmlns:p14="http://schemas.microsoft.com/office/powerpoint/2010/main" val="287488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p:tgtEl>
                                          <p:spTgt spid="6">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p:tgtEl>
                                          <p:spTgt spid="6">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p:tgtEl>
                                          <p:spTgt spid="6">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p:tgtEl>
                                          <p:spTgt spid="6">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6">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p:tgtEl>
                                          <p:spTgt spid="6">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6">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p:tgtEl>
                                          <p:spTgt spid="6">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030AB-28D2-8910-477C-051C42C08F83}"/>
              </a:ext>
            </a:extLst>
          </p:cNvPr>
          <p:cNvSpPr txBox="1"/>
          <p:nvPr/>
        </p:nvSpPr>
        <p:spPr>
          <a:xfrm>
            <a:off x="310208" y="430636"/>
            <a:ext cx="166584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Introduction</a:t>
            </a:r>
          </a:p>
        </p:txBody>
      </p:sp>
      <p:cxnSp>
        <p:nvCxnSpPr>
          <p:cNvPr id="4" name="Straight Connector 3">
            <a:extLst>
              <a:ext uri="{FF2B5EF4-FFF2-40B4-BE49-F238E27FC236}">
                <a16:creationId xmlns:a16="http://schemas.microsoft.com/office/drawing/2014/main" id="{ED1142E3-FD9C-3392-98EA-DD854B09DDA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6E4B0CB-1D67-7936-C46A-91D44013986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DE8431C-3F76-B526-CD3C-8DA0844E199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886DC95C-F8D1-F868-9028-7F2E173EFB40}"/>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Attackers are individuals or groups who attempt to exploit vulnerability for personal or financial gain. As we’ve already seen, they are interested in </a:t>
            </a:r>
            <a:r>
              <a:rPr lang="en-GB" b="1" i="0" dirty="0">
                <a:solidFill>
                  <a:srgbClr val="FFFFFF"/>
                </a:solidFill>
                <a:effectLst/>
                <a:latin typeface="CiscoSansTT"/>
              </a:rPr>
              <a:t>everything</a:t>
            </a:r>
            <a:r>
              <a:rPr lang="en-GB" b="0" i="0" dirty="0">
                <a:solidFill>
                  <a:srgbClr val="FFFFFF"/>
                </a:solidFill>
                <a:effectLst/>
                <a:latin typeface="CiscoSansTT"/>
              </a:rPr>
              <a:t>, from credit cards to product designs!</a:t>
            </a:r>
            <a:endParaRPr lang="fr-FR"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A77962DD-5E96-E12E-C6A2-FACAF9BDB35A}"/>
              </a:ext>
            </a:extLst>
          </p:cNvPr>
          <p:cNvSpPr txBox="1"/>
          <p:nvPr/>
        </p:nvSpPr>
        <p:spPr>
          <a:xfrm>
            <a:off x="-6264155" y="31939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157876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FC77-0340-34B6-BF6C-EC6778C33F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932DFB-2779-FA5A-3A8F-31D0FA2056FC}"/>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3A22A04D-3BB3-FBBC-7EB6-FB1681655EB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AE22EAE-ECC2-4266-44BD-56B2F7F1A05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B5910BB-249C-0AC3-DFFA-5566E0E43AA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5D43580-ED91-3B0B-AFDC-54212FCD3CB8}"/>
              </a:ext>
            </a:extLst>
          </p:cNvPr>
          <p:cNvSpPr txBox="1"/>
          <p:nvPr/>
        </p:nvSpPr>
        <p:spPr>
          <a:xfrm>
            <a:off x="587827"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2ACC3EE8-689C-0CF0-07A1-385D7ECA02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E160CC44-B68A-91C7-EEDE-BA7EE2B285C3}"/>
              </a:ext>
            </a:extLst>
          </p:cNvPr>
          <p:cNvPicPr>
            <a:picLocks noChangeAspect="1"/>
          </p:cNvPicPr>
          <p:nvPr/>
        </p:nvPicPr>
        <p:blipFill>
          <a:blip r:embed="rId2"/>
          <a:stretch>
            <a:fillRect/>
          </a:stretch>
        </p:blipFill>
        <p:spPr>
          <a:xfrm>
            <a:off x="-5563868" y="2906486"/>
            <a:ext cx="3963675" cy="2864640"/>
          </a:xfrm>
          <a:prstGeom prst="rect">
            <a:avLst/>
          </a:prstGeom>
        </p:spPr>
      </p:pic>
      <p:sp>
        <p:nvSpPr>
          <p:cNvPr id="6" name="TextBox 5">
            <a:extLst>
              <a:ext uri="{FF2B5EF4-FFF2-40B4-BE49-F238E27FC236}">
                <a16:creationId xmlns:a16="http://schemas.microsoft.com/office/drawing/2014/main" id="{264CAEF4-226C-0758-68FB-40EACC1A04F2}"/>
              </a:ext>
            </a:extLst>
          </p:cNvPr>
          <p:cNvSpPr txBox="1"/>
          <p:nvPr/>
        </p:nvSpPr>
        <p:spPr>
          <a:xfrm>
            <a:off x="13751586" y="2138203"/>
            <a:ext cx="6516658" cy="4401205"/>
          </a:xfrm>
          <a:prstGeom prst="rect">
            <a:avLst/>
          </a:prstGeom>
          <a:noFill/>
        </p:spPr>
        <p:txBody>
          <a:bodyPr wrap="square" rtlCol="0">
            <a:spAutoFit/>
          </a:bodyPr>
          <a:lstStyle/>
          <a:p>
            <a:pPr algn="just"/>
            <a:r>
              <a:rPr lang="en-GB" sz="2000" b="0" i="0" dirty="0">
                <a:solidFill>
                  <a:schemeClr val="bg1"/>
                </a:solidFill>
                <a:effectLst/>
              </a:rPr>
              <a:t>Regardless of the type of malware a system has been infected with, there are some common symptoms to look out for. These include:</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an increase in central processing unit (CPU) usage, which slows down your device.</a:t>
            </a:r>
          </a:p>
          <a:p>
            <a:pPr marL="342900" indent="-342900" algn="just">
              <a:buFont typeface="Wingdings" pitchFamily="2" charset="2"/>
              <a:buChar char="ü"/>
            </a:pPr>
            <a:r>
              <a:rPr lang="en-GB" sz="2000" b="0" i="0" dirty="0">
                <a:solidFill>
                  <a:schemeClr val="bg1"/>
                </a:solidFill>
                <a:effectLst/>
              </a:rPr>
              <a:t>your computer freezing or crashing often.</a:t>
            </a:r>
          </a:p>
          <a:p>
            <a:pPr marL="342900" indent="-342900" algn="just">
              <a:buFont typeface="Wingdings" pitchFamily="2" charset="2"/>
              <a:buChar char="ü"/>
            </a:pPr>
            <a:r>
              <a:rPr lang="en-GB" sz="2000" b="0" i="0" dirty="0">
                <a:solidFill>
                  <a:schemeClr val="bg1"/>
                </a:solidFill>
                <a:effectLst/>
              </a:rPr>
              <a:t>a decrease in your web browsing speed.</a:t>
            </a:r>
          </a:p>
          <a:p>
            <a:pPr marL="342900" indent="-342900" algn="just">
              <a:buFont typeface="Wingdings" pitchFamily="2" charset="2"/>
              <a:buChar char="ü"/>
            </a:pPr>
            <a:r>
              <a:rPr lang="en-GB" sz="2000" b="0" i="0" dirty="0">
                <a:solidFill>
                  <a:schemeClr val="bg1"/>
                </a:solidFill>
                <a:effectLst/>
              </a:rPr>
              <a:t>unexplainable problems with your network connections.</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modified or deleted files.</a:t>
            </a:r>
          </a:p>
          <a:p>
            <a:pPr marL="342900" indent="-342900" algn="just">
              <a:buFont typeface="Wingdings" pitchFamily="2" charset="2"/>
              <a:buChar char="ü"/>
            </a:pPr>
            <a:r>
              <a:rPr lang="en-GB" sz="2000" b="0" i="0" dirty="0">
                <a:solidFill>
                  <a:schemeClr val="bg1"/>
                </a:solidFill>
                <a:effectLst/>
              </a:rPr>
              <a:t>the presence of unknown files, programs or desktop icons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unknown processes running.</a:t>
            </a:r>
          </a:p>
          <a:p>
            <a:pPr marL="342900" indent="-342900" algn="just">
              <a:buFont typeface="Wingdings" pitchFamily="2" charset="2"/>
              <a:buChar char="ü"/>
            </a:pPr>
            <a:r>
              <a:rPr lang="en-GB" sz="2000" b="0" i="0" dirty="0">
                <a:solidFill>
                  <a:schemeClr val="bg1"/>
                </a:solidFill>
                <a:effectLst/>
              </a:rPr>
              <a:t>programs turning off or reconfiguring themselves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emails being sent without your knowledge or consent.</a:t>
            </a:r>
          </a:p>
        </p:txBody>
      </p:sp>
      <p:sp>
        <p:nvSpPr>
          <p:cNvPr id="7" name="TextBox 6">
            <a:extLst>
              <a:ext uri="{FF2B5EF4-FFF2-40B4-BE49-F238E27FC236}">
                <a16:creationId xmlns:a16="http://schemas.microsoft.com/office/drawing/2014/main" id="{4B6D2051-3933-8CC6-5551-FAF91662198B}"/>
              </a:ext>
            </a:extLst>
          </p:cNvPr>
          <p:cNvSpPr txBox="1"/>
          <p:nvPr/>
        </p:nvSpPr>
        <p:spPr>
          <a:xfrm>
            <a:off x="2790288" y="1739731"/>
            <a:ext cx="6651180" cy="369332"/>
          </a:xfrm>
          <a:prstGeom prst="rect">
            <a:avLst/>
          </a:prstGeom>
          <a:noFill/>
        </p:spPr>
        <p:txBody>
          <a:bodyPr wrap="none" rtlCol="0">
            <a:spAutoFit/>
          </a:bodyPr>
          <a:lstStyle/>
          <a:p>
            <a:r>
              <a:rPr lang="en-GB" b="0" i="0" dirty="0">
                <a:solidFill>
                  <a:srgbClr val="FFFFFF"/>
                </a:solidFill>
                <a:effectLst/>
                <a:latin typeface="CiscoSansTT"/>
              </a:rPr>
              <a:t>Malware designed to track your online activity and capture your data</a:t>
            </a:r>
            <a:endParaRPr lang="fr-FR" dirty="0"/>
          </a:p>
        </p:txBody>
      </p:sp>
      <p:sp>
        <p:nvSpPr>
          <p:cNvPr id="9" name="TextBox 8">
            <a:extLst>
              <a:ext uri="{FF2B5EF4-FFF2-40B4-BE49-F238E27FC236}">
                <a16:creationId xmlns:a16="http://schemas.microsoft.com/office/drawing/2014/main" id="{2D1F2B32-7FCC-0DD6-40EE-2DA93AC5B97B}"/>
              </a:ext>
            </a:extLst>
          </p:cNvPr>
          <p:cNvSpPr txBox="1"/>
          <p:nvPr/>
        </p:nvSpPr>
        <p:spPr>
          <a:xfrm>
            <a:off x="5173151" y="3581400"/>
            <a:ext cx="1885453"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Adware</a:t>
            </a:r>
          </a:p>
          <a:p>
            <a:pPr marL="342900" indent="-342900" algn="l">
              <a:buFont typeface="+mj-lt"/>
              <a:buAutoNum type="alphaUcPeriod"/>
            </a:pPr>
            <a:r>
              <a:rPr lang="en-GB" sz="2000" b="0" i="0" dirty="0">
                <a:solidFill>
                  <a:srgbClr val="FFFFFF"/>
                </a:solidFill>
                <a:effectLst/>
              </a:rPr>
              <a:t>Ransomware</a:t>
            </a:r>
          </a:p>
          <a:p>
            <a:pPr marL="342900" indent="-342900" algn="l">
              <a:buFont typeface="+mj-lt"/>
              <a:buAutoNum type="alphaUcPeriod"/>
            </a:pPr>
            <a:r>
              <a:rPr lang="en-GB" sz="2000" b="0" i="0" dirty="0">
                <a:solidFill>
                  <a:srgbClr val="FFFFFF"/>
                </a:solidFill>
                <a:effectLst/>
              </a:rPr>
              <a:t>Spyware</a:t>
            </a:r>
          </a:p>
        </p:txBody>
      </p:sp>
    </p:spTree>
    <p:extLst>
      <p:ext uri="{BB962C8B-B14F-4D97-AF65-F5344CB8AC3E}">
        <p14:creationId xmlns:p14="http://schemas.microsoft.com/office/powerpoint/2010/main" val="1034847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BB3F-00E3-A175-F7DA-6CA0D2C9BF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ACF695-CF93-18D4-A190-3AE5637A3F28}"/>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5B123FFC-21C3-7C6E-DE2F-FF6FBE01B7A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3A5AD04C-19C0-641C-8C20-9F9F1183AAE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E5A699D-F2FF-006E-88F5-5F1885191C1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3E60AE28-8766-FFB4-9990-B418A0202AA5}"/>
              </a:ext>
            </a:extLst>
          </p:cNvPr>
          <p:cNvSpPr txBox="1"/>
          <p:nvPr/>
        </p:nvSpPr>
        <p:spPr>
          <a:xfrm>
            <a:off x="587827"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5CA28DE8-EC7A-1FD0-52FE-14DC80B35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BC49A99A-27ED-DC6B-0499-40A5EFB0ACFF}"/>
              </a:ext>
            </a:extLst>
          </p:cNvPr>
          <p:cNvPicPr>
            <a:picLocks noChangeAspect="1"/>
          </p:cNvPicPr>
          <p:nvPr/>
        </p:nvPicPr>
        <p:blipFill>
          <a:blip r:embed="rId2"/>
          <a:stretch>
            <a:fillRect/>
          </a:stretch>
        </p:blipFill>
        <p:spPr>
          <a:xfrm>
            <a:off x="-5563868" y="2906486"/>
            <a:ext cx="3963675" cy="2864640"/>
          </a:xfrm>
          <a:prstGeom prst="rect">
            <a:avLst/>
          </a:prstGeom>
        </p:spPr>
      </p:pic>
      <p:sp>
        <p:nvSpPr>
          <p:cNvPr id="6" name="TextBox 5">
            <a:extLst>
              <a:ext uri="{FF2B5EF4-FFF2-40B4-BE49-F238E27FC236}">
                <a16:creationId xmlns:a16="http://schemas.microsoft.com/office/drawing/2014/main" id="{A818DF07-C4A8-1858-6989-E7F2E4B610ED}"/>
              </a:ext>
            </a:extLst>
          </p:cNvPr>
          <p:cNvSpPr txBox="1"/>
          <p:nvPr/>
        </p:nvSpPr>
        <p:spPr>
          <a:xfrm>
            <a:off x="13751586" y="2138203"/>
            <a:ext cx="6516658" cy="4401205"/>
          </a:xfrm>
          <a:prstGeom prst="rect">
            <a:avLst/>
          </a:prstGeom>
          <a:noFill/>
        </p:spPr>
        <p:txBody>
          <a:bodyPr wrap="square" rtlCol="0">
            <a:spAutoFit/>
          </a:bodyPr>
          <a:lstStyle/>
          <a:p>
            <a:pPr algn="just"/>
            <a:r>
              <a:rPr lang="en-GB" sz="2000" b="0" i="0" dirty="0">
                <a:solidFill>
                  <a:schemeClr val="bg1"/>
                </a:solidFill>
                <a:effectLst/>
              </a:rPr>
              <a:t>Regardless of the type of malware a system has been infected with, there are some common symptoms to look out for. These include:</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an increase in central processing unit (CPU) usage, which slows down your device.</a:t>
            </a:r>
          </a:p>
          <a:p>
            <a:pPr marL="342900" indent="-342900" algn="just">
              <a:buFont typeface="Wingdings" pitchFamily="2" charset="2"/>
              <a:buChar char="ü"/>
            </a:pPr>
            <a:r>
              <a:rPr lang="en-GB" sz="2000" b="0" i="0" dirty="0">
                <a:solidFill>
                  <a:schemeClr val="bg1"/>
                </a:solidFill>
                <a:effectLst/>
              </a:rPr>
              <a:t>your computer freezing or crashing often.</a:t>
            </a:r>
          </a:p>
          <a:p>
            <a:pPr marL="342900" indent="-342900" algn="just">
              <a:buFont typeface="Wingdings" pitchFamily="2" charset="2"/>
              <a:buChar char="ü"/>
            </a:pPr>
            <a:r>
              <a:rPr lang="en-GB" sz="2000" b="0" i="0" dirty="0">
                <a:solidFill>
                  <a:schemeClr val="bg1"/>
                </a:solidFill>
                <a:effectLst/>
              </a:rPr>
              <a:t>a decrease in your web browsing speed.</a:t>
            </a:r>
          </a:p>
          <a:p>
            <a:pPr marL="342900" indent="-342900" algn="just">
              <a:buFont typeface="Wingdings" pitchFamily="2" charset="2"/>
              <a:buChar char="ü"/>
            </a:pPr>
            <a:r>
              <a:rPr lang="en-GB" sz="2000" b="0" i="0" dirty="0">
                <a:solidFill>
                  <a:schemeClr val="bg1"/>
                </a:solidFill>
                <a:effectLst/>
              </a:rPr>
              <a:t>unexplainable problems with your network connections.</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modified or deleted files.</a:t>
            </a:r>
          </a:p>
          <a:p>
            <a:pPr marL="342900" indent="-342900" algn="just">
              <a:buFont typeface="Wingdings" pitchFamily="2" charset="2"/>
              <a:buChar char="ü"/>
            </a:pPr>
            <a:r>
              <a:rPr lang="en-GB" sz="2000" b="0" i="0" dirty="0">
                <a:solidFill>
                  <a:schemeClr val="bg1"/>
                </a:solidFill>
                <a:effectLst/>
              </a:rPr>
              <a:t>the presence of unknown files, programs or desktop icons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unknown processes running.</a:t>
            </a:r>
          </a:p>
          <a:p>
            <a:pPr marL="342900" indent="-342900" algn="just">
              <a:buFont typeface="Wingdings" pitchFamily="2" charset="2"/>
              <a:buChar char="ü"/>
            </a:pPr>
            <a:r>
              <a:rPr lang="en-GB" sz="2000" b="0" i="0" dirty="0">
                <a:solidFill>
                  <a:schemeClr val="bg1"/>
                </a:solidFill>
                <a:effectLst/>
              </a:rPr>
              <a:t>programs turning off or reconfiguring themselves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emails being sent without your knowledge or consent.</a:t>
            </a:r>
          </a:p>
        </p:txBody>
      </p:sp>
      <p:sp>
        <p:nvSpPr>
          <p:cNvPr id="7" name="TextBox 6">
            <a:extLst>
              <a:ext uri="{FF2B5EF4-FFF2-40B4-BE49-F238E27FC236}">
                <a16:creationId xmlns:a16="http://schemas.microsoft.com/office/drawing/2014/main" id="{0F5FDA8E-1F21-263D-A8A7-2F8E0CD2B442}"/>
              </a:ext>
            </a:extLst>
          </p:cNvPr>
          <p:cNvSpPr txBox="1"/>
          <p:nvPr/>
        </p:nvSpPr>
        <p:spPr>
          <a:xfrm>
            <a:off x="3582427" y="1758662"/>
            <a:ext cx="5066900" cy="369332"/>
          </a:xfrm>
          <a:prstGeom prst="rect">
            <a:avLst/>
          </a:prstGeom>
          <a:noFill/>
        </p:spPr>
        <p:txBody>
          <a:bodyPr wrap="none" rtlCol="0">
            <a:spAutoFit/>
          </a:bodyPr>
          <a:lstStyle/>
          <a:p>
            <a:r>
              <a:rPr lang="en-GB" b="0" i="0" dirty="0">
                <a:solidFill>
                  <a:srgbClr val="FFFFFF"/>
                </a:solidFill>
                <a:effectLst/>
                <a:latin typeface="CiscoSansTT"/>
              </a:rPr>
              <a:t>Software that automatically delivers advertisements</a:t>
            </a:r>
            <a:endParaRPr lang="fr-FR" dirty="0"/>
          </a:p>
        </p:txBody>
      </p:sp>
      <p:sp>
        <p:nvSpPr>
          <p:cNvPr id="9" name="TextBox 8">
            <a:extLst>
              <a:ext uri="{FF2B5EF4-FFF2-40B4-BE49-F238E27FC236}">
                <a16:creationId xmlns:a16="http://schemas.microsoft.com/office/drawing/2014/main" id="{E0295F5B-4F01-4656-B980-8B499CA9BF60}"/>
              </a:ext>
            </a:extLst>
          </p:cNvPr>
          <p:cNvSpPr txBox="1"/>
          <p:nvPr/>
        </p:nvSpPr>
        <p:spPr>
          <a:xfrm>
            <a:off x="5173151" y="3581400"/>
            <a:ext cx="1885453"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Worms</a:t>
            </a:r>
          </a:p>
          <a:p>
            <a:pPr marL="342900" indent="-342900" algn="l">
              <a:buFont typeface="+mj-lt"/>
              <a:buAutoNum type="alphaUcPeriod"/>
            </a:pPr>
            <a:r>
              <a:rPr lang="en-GB" sz="2000" b="0" i="0" dirty="0">
                <a:solidFill>
                  <a:srgbClr val="FFFFFF"/>
                </a:solidFill>
                <a:effectLst/>
              </a:rPr>
              <a:t>Ransomware</a:t>
            </a:r>
          </a:p>
          <a:p>
            <a:pPr marL="342900" indent="-342900" algn="l">
              <a:buFont typeface="+mj-lt"/>
              <a:buAutoNum type="alphaUcPeriod"/>
            </a:pPr>
            <a:r>
              <a:rPr lang="en-GB" sz="2000" dirty="0">
                <a:solidFill>
                  <a:srgbClr val="FFFFFF"/>
                </a:solidFill>
              </a:rPr>
              <a:t>Ad</a:t>
            </a:r>
            <a:r>
              <a:rPr lang="en-GB" sz="2000" b="0" i="0" dirty="0">
                <a:solidFill>
                  <a:srgbClr val="FFFFFF"/>
                </a:solidFill>
                <a:effectLst/>
              </a:rPr>
              <a:t>ware</a:t>
            </a:r>
          </a:p>
        </p:txBody>
      </p:sp>
    </p:spTree>
    <p:extLst>
      <p:ext uri="{BB962C8B-B14F-4D97-AF65-F5344CB8AC3E}">
        <p14:creationId xmlns:p14="http://schemas.microsoft.com/office/powerpoint/2010/main" val="3280182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490E-00D3-19B3-EA69-B0EB2C09AE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0184FB-1A0C-953F-E1D6-B03408D0201A}"/>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22D9E78F-3853-140D-B1E3-54D9A538544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C27C7E6-0C37-E178-DF80-64926D8FDD7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75114A2-BE3F-ED77-78D1-4C3BD775E2C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7A65A4B-D354-B156-8393-5EC663E58948}"/>
              </a:ext>
            </a:extLst>
          </p:cNvPr>
          <p:cNvSpPr txBox="1"/>
          <p:nvPr/>
        </p:nvSpPr>
        <p:spPr>
          <a:xfrm>
            <a:off x="587827"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FC26FA07-782B-2E73-4228-BBDF8E6360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630300FB-7418-031C-55DB-C06F7335C0F2}"/>
              </a:ext>
            </a:extLst>
          </p:cNvPr>
          <p:cNvPicPr>
            <a:picLocks noChangeAspect="1"/>
          </p:cNvPicPr>
          <p:nvPr/>
        </p:nvPicPr>
        <p:blipFill>
          <a:blip r:embed="rId2"/>
          <a:stretch>
            <a:fillRect/>
          </a:stretch>
        </p:blipFill>
        <p:spPr>
          <a:xfrm>
            <a:off x="-5563868" y="2906486"/>
            <a:ext cx="3963675" cy="2864640"/>
          </a:xfrm>
          <a:prstGeom prst="rect">
            <a:avLst/>
          </a:prstGeom>
        </p:spPr>
      </p:pic>
      <p:sp>
        <p:nvSpPr>
          <p:cNvPr id="6" name="TextBox 5">
            <a:extLst>
              <a:ext uri="{FF2B5EF4-FFF2-40B4-BE49-F238E27FC236}">
                <a16:creationId xmlns:a16="http://schemas.microsoft.com/office/drawing/2014/main" id="{3BF42B25-4EF1-0476-8A6F-22F569B57FF7}"/>
              </a:ext>
            </a:extLst>
          </p:cNvPr>
          <p:cNvSpPr txBox="1"/>
          <p:nvPr/>
        </p:nvSpPr>
        <p:spPr>
          <a:xfrm>
            <a:off x="13751586" y="2138203"/>
            <a:ext cx="6516658" cy="4401205"/>
          </a:xfrm>
          <a:prstGeom prst="rect">
            <a:avLst/>
          </a:prstGeom>
          <a:noFill/>
        </p:spPr>
        <p:txBody>
          <a:bodyPr wrap="square" rtlCol="0">
            <a:spAutoFit/>
          </a:bodyPr>
          <a:lstStyle/>
          <a:p>
            <a:pPr algn="just"/>
            <a:r>
              <a:rPr lang="en-GB" sz="2000" b="0" i="0" dirty="0">
                <a:solidFill>
                  <a:schemeClr val="bg1"/>
                </a:solidFill>
                <a:effectLst/>
              </a:rPr>
              <a:t>Regardless of the type of malware a system has been infected with, there are some common symptoms to look out for. These include:</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an increase in central processing unit (CPU) usage, which slows down your device.</a:t>
            </a:r>
          </a:p>
          <a:p>
            <a:pPr marL="342900" indent="-342900" algn="just">
              <a:buFont typeface="Wingdings" pitchFamily="2" charset="2"/>
              <a:buChar char="ü"/>
            </a:pPr>
            <a:r>
              <a:rPr lang="en-GB" sz="2000" b="0" i="0" dirty="0">
                <a:solidFill>
                  <a:schemeClr val="bg1"/>
                </a:solidFill>
                <a:effectLst/>
              </a:rPr>
              <a:t>your computer freezing or crashing often.</a:t>
            </a:r>
          </a:p>
          <a:p>
            <a:pPr marL="342900" indent="-342900" algn="just">
              <a:buFont typeface="Wingdings" pitchFamily="2" charset="2"/>
              <a:buChar char="ü"/>
            </a:pPr>
            <a:r>
              <a:rPr lang="en-GB" sz="2000" b="0" i="0" dirty="0">
                <a:solidFill>
                  <a:schemeClr val="bg1"/>
                </a:solidFill>
                <a:effectLst/>
              </a:rPr>
              <a:t>a decrease in your web browsing speed.</a:t>
            </a:r>
          </a:p>
          <a:p>
            <a:pPr marL="342900" indent="-342900" algn="just">
              <a:buFont typeface="Wingdings" pitchFamily="2" charset="2"/>
              <a:buChar char="ü"/>
            </a:pPr>
            <a:r>
              <a:rPr lang="en-GB" sz="2000" b="0" i="0" dirty="0">
                <a:solidFill>
                  <a:schemeClr val="bg1"/>
                </a:solidFill>
                <a:effectLst/>
              </a:rPr>
              <a:t>unexplainable problems with your network connections.</a:t>
            </a:r>
            <a:endParaRPr lang="en-GB" sz="2000" dirty="0">
              <a:solidFill>
                <a:schemeClr val="bg1"/>
              </a:solidFill>
            </a:endParaRPr>
          </a:p>
          <a:p>
            <a:pPr marL="342900" indent="-342900" algn="just">
              <a:buFont typeface="Wingdings" pitchFamily="2" charset="2"/>
              <a:buChar char="ü"/>
            </a:pPr>
            <a:r>
              <a:rPr lang="en-GB" sz="2000" b="0" i="0" dirty="0">
                <a:solidFill>
                  <a:schemeClr val="bg1"/>
                </a:solidFill>
                <a:effectLst/>
              </a:rPr>
              <a:t>modified or deleted files.</a:t>
            </a:r>
          </a:p>
          <a:p>
            <a:pPr marL="342900" indent="-342900" algn="just">
              <a:buFont typeface="Wingdings" pitchFamily="2" charset="2"/>
              <a:buChar char="ü"/>
            </a:pPr>
            <a:r>
              <a:rPr lang="en-GB" sz="2000" b="0" i="0" dirty="0">
                <a:solidFill>
                  <a:schemeClr val="bg1"/>
                </a:solidFill>
                <a:effectLst/>
              </a:rPr>
              <a:t>the presence of unknown files, programs or desktop icons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unknown processes running.</a:t>
            </a:r>
          </a:p>
          <a:p>
            <a:pPr marL="342900" indent="-342900" algn="just">
              <a:buFont typeface="Wingdings" pitchFamily="2" charset="2"/>
              <a:buChar char="ü"/>
            </a:pPr>
            <a:r>
              <a:rPr lang="en-GB" sz="2000" b="0" i="0" dirty="0">
                <a:solidFill>
                  <a:schemeClr val="bg1"/>
                </a:solidFill>
                <a:effectLst/>
              </a:rPr>
              <a:t>programs turning off or reconfiguring themselves</a:t>
            </a:r>
            <a:r>
              <a:rPr lang="en-GB" sz="2000" dirty="0">
                <a:solidFill>
                  <a:schemeClr val="bg1"/>
                </a:solidFill>
              </a:rPr>
              <a:t>.</a:t>
            </a:r>
          </a:p>
          <a:p>
            <a:pPr marL="342900" indent="-342900" algn="just">
              <a:buFont typeface="Wingdings" pitchFamily="2" charset="2"/>
              <a:buChar char="ü"/>
            </a:pPr>
            <a:r>
              <a:rPr lang="en-GB" sz="2000" b="0" i="0" dirty="0">
                <a:solidFill>
                  <a:schemeClr val="bg1"/>
                </a:solidFill>
                <a:effectLst/>
              </a:rPr>
              <a:t>emails being sent without your knowledge or consent.</a:t>
            </a:r>
          </a:p>
        </p:txBody>
      </p:sp>
      <p:sp>
        <p:nvSpPr>
          <p:cNvPr id="7" name="TextBox 6">
            <a:extLst>
              <a:ext uri="{FF2B5EF4-FFF2-40B4-BE49-F238E27FC236}">
                <a16:creationId xmlns:a16="http://schemas.microsoft.com/office/drawing/2014/main" id="{0D4AA516-7612-6FC0-A476-0EBF6DAF7150}"/>
              </a:ext>
            </a:extLst>
          </p:cNvPr>
          <p:cNvSpPr txBox="1"/>
          <p:nvPr/>
        </p:nvSpPr>
        <p:spPr>
          <a:xfrm>
            <a:off x="1945951" y="1717197"/>
            <a:ext cx="8300093" cy="369332"/>
          </a:xfrm>
          <a:prstGeom prst="rect">
            <a:avLst/>
          </a:prstGeom>
          <a:noFill/>
        </p:spPr>
        <p:txBody>
          <a:bodyPr wrap="none" rtlCol="0">
            <a:spAutoFit/>
          </a:bodyPr>
          <a:lstStyle/>
          <a:p>
            <a:r>
              <a:rPr lang="en-GB" b="0" i="0" dirty="0">
                <a:solidFill>
                  <a:srgbClr val="FFFFFF"/>
                </a:solidFill>
                <a:effectLst/>
                <a:latin typeface="CiscoSansTT"/>
              </a:rPr>
              <a:t>Malware that holds a computer system captive until a payment is made to the attacker</a:t>
            </a:r>
            <a:endParaRPr lang="fr-FR" dirty="0"/>
          </a:p>
        </p:txBody>
      </p:sp>
      <p:sp>
        <p:nvSpPr>
          <p:cNvPr id="9" name="TextBox 8">
            <a:extLst>
              <a:ext uri="{FF2B5EF4-FFF2-40B4-BE49-F238E27FC236}">
                <a16:creationId xmlns:a16="http://schemas.microsoft.com/office/drawing/2014/main" id="{F4BA8FDF-7A13-7273-96D9-490690D71FAC}"/>
              </a:ext>
            </a:extLst>
          </p:cNvPr>
          <p:cNvSpPr txBox="1"/>
          <p:nvPr/>
        </p:nvSpPr>
        <p:spPr>
          <a:xfrm>
            <a:off x="5173151" y="3581400"/>
            <a:ext cx="1885453"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Worms</a:t>
            </a:r>
          </a:p>
          <a:p>
            <a:pPr marL="342900" indent="-342900" algn="l">
              <a:buFont typeface="+mj-lt"/>
              <a:buAutoNum type="alphaUcPeriod"/>
            </a:pPr>
            <a:r>
              <a:rPr lang="en-GB" sz="2000" b="0" i="0" dirty="0">
                <a:solidFill>
                  <a:srgbClr val="FFFFFF"/>
                </a:solidFill>
                <a:effectLst/>
              </a:rPr>
              <a:t>Ransomware</a:t>
            </a:r>
          </a:p>
          <a:p>
            <a:pPr marL="342900" indent="-342900" algn="l">
              <a:buFont typeface="+mj-lt"/>
              <a:buAutoNum type="alphaUcPeriod"/>
            </a:pPr>
            <a:r>
              <a:rPr lang="en-GB" sz="2000" b="0" i="0" dirty="0">
                <a:solidFill>
                  <a:srgbClr val="FFFFFF"/>
                </a:solidFill>
                <a:effectLst/>
              </a:rPr>
              <a:t>Virus</a:t>
            </a:r>
          </a:p>
        </p:txBody>
      </p:sp>
    </p:spTree>
    <p:extLst>
      <p:ext uri="{BB962C8B-B14F-4D97-AF65-F5344CB8AC3E}">
        <p14:creationId xmlns:p14="http://schemas.microsoft.com/office/powerpoint/2010/main" val="38350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68D4-1536-57DC-08FC-56A7834038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922E61-B9BB-0B4E-ED3A-5A8F358F0D17}"/>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1FE02B49-068D-35C3-8333-4238D2FC2C3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E1119FB-A0B8-22AA-4BDE-722DAEAD835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36FCB25-8121-BA63-F4EE-409C3536D73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61936CB2-11C8-679F-7239-378C9ACC25BC}"/>
              </a:ext>
            </a:extLst>
          </p:cNvPr>
          <p:cNvSpPr txBox="1"/>
          <p:nvPr/>
        </p:nvSpPr>
        <p:spPr>
          <a:xfrm>
            <a:off x="587827"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861EDEBF-9E3C-A57C-DD7E-F8C6570C3F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F40BEB52-DFEF-A5A6-28DA-0A662C88EF1E}"/>
              </a:ext>
            </a:extLst>
          </p:cNvPr>
          <p:cNvPicPr>
            <a:picLocks noChangeAspect="1"/>
          </p:cNvPicPr>
          <p:nvPr/>
        </p:nvPicPr>
        <p:blipFill>
          <a:blip r:embed="rId2"/>
          <a:stretch>
            <a:fillRect/>
          </a:stretch>
        </p:blipFill>
        <p:spPr>
          <a:xfrm>
            <a:off x="-5563868" y="2906486"/>
            <a:ext cx="3963675" cy="2864640"/>
          </a:xfrm>
          <a:prstGeom prst="rect">
            <a:avLst/>
          </a:prstGeom>
        </p:spPr>
      </p:pic>
      <p:sp>
        <p:nvSpPr>
          <p:cNvPr id="7" name="TextBox 6">
            <a:extLst>
              <a:ext uri="{FF2B5EF4-FFF2-40B4-BE49-F238E27FC236}">
                <a16:creationId xmlns:a16="http://schemas.microsoft.com/office/drawing/2014/main" id="{DF6310C0-3AF0-0130-D693-DDB8623CB134}"/>
              </a:ext>
            </a:extLst>
          </p:cNvPr>
          <p:cNvSpPr txBox="1"/>
          <p:nvPr/>
        </p:nvSpPr>
        <p:spPr>
          <a:xfrm>
            <a:off x="1537361" y="1758541"/>
            <a:ext cx="9157031" cy="646331"/>
          </a:xfrm>
          <a:prstGeom prst="rect">
            <a:avLst/>
          </a:prstGeom>
          <a:noFill/>
        </p:spPr>
        <p:txBody>
          <a:bodyPr wrap="square" rtlCol="0">
            <a:spAutoFit/>
          </a:bodyPr>
          <a:lstStyle/>
          <a:p>
            <a:r>
              <a:rPr lang="en-GB" b="0" i="0" dirty="0">
                <a:solidFill>
                  <a:srgbClr val="FFFFFF"/>
                </a:solidFill>
                <a:effectLst/>
                <a:latin typeface="CiscoSansTT"/>
              </a:rPr>
              <a:t>Malicious code that attaches to legitimate programs and usually spreads by USB drives, optical media, network shares or email</a:t>
            </a:r>
            <a:endParaRPr lang="fr-FR" dirty="0"/>
          </a:p>
        </p:txBody>
      </p:sp>
      <p:sp>
        <p:nvSpPr>
          <p:cNvPr id="9" name="TextBox 8">
            <a:extLst>
              <a:ext uri="{FF2B5EF4-FFF2-40B4-BE49-F238E27FC236}">
                <a16:creationId xmlns:a16="http://schemas.microsoft.com/office/drawing/2014/main" id="{69888296-4BB1-330D-52F5-5A58666FA4ED}"/>
              </a:ext>
            </a:extLst>
          </p:cNvPr>
          <p:cNvSpPr txBox="1"/>
          <p:nvPr/>
        </p:nvSpPr>
        <p:spPr>
          <a:xfrm>
            <a:off x="5173151" y="3581400"/>
            <a:ext cx="1417247"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Adware</a:t>
            </a:r>
          </a:p>
          <a:p>
            <a:pPr marL="342900" indent="-342900" algn="l">
              <a:buFont typeface="+mj-lt"/>
              <a:buAutoNum type="alphaUcPeriod"/>
            </a:pPr>
            <a:r>
              <a:rPr lang="en-GB" sz="2000" b="0" i="0" dirty="0">
                <a:solidFill>
                  <a:srgbClr val="FFFFFF"/>
                </a:solidFill>
                <a:effectLst/>
              </a:rPr>
              <a:t>Virus</a:t>
            </a:r>
          </a:p>
          <a:p>
            <a:pPr marL="342900" indent="-342900" algn="l">
              <a:buFont typeface="+mj-lt"/>
              <a:buAutoNum type="alphaUcPeriod"/>
            </a:pPr>
            <a:r>
              <a:rPr lang="en-GB" sz="2000" b="0" i="0" dirty="0">
                <a:solidFill>
                  <a:srgbClr val="FFFFFF"/>
                </a:solidFill>
                <a:effectLst/>
              </a:rPr>
              <a:t>Spyware</a:t>
            </a:r>
          </a:p>
        </p:txBody>
      </p:sp>
    </p:spTree>
    <p:extLst>
      <p:ext uri="{BB962C8B-B14F-4D97-AF65-F5344CB8AC3E}">
        <p14:creationId xmlns:p14="http://schemas.microsoft.com/office/powerpoint/2010/main" val="72625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46EC-1A3A-3DFA-D5A1-D044C7DA08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4FE6DF-CAF0-ADA5-6333-710024AB4A96}"/>
              </a:ext>
            </a:extLst>
          </p:cNvPr>
          <p:cNvSpPr txBox="1"/>
          <p:nvPr/>
        </p:nvSpPr>
        <p:spPr>
          <a:xfrm>
            <a:off x="364638" y="430636"/>
            <a:ext cx="3924335" cy="338554"/>
          </a:xfrm>
          <a:prstGeom prst="rect">
            <a:avLst/>
          </a:prstGeom>
          <a:noFill/>
        </p:spPr>
        <p:txBody>
          <a:bodyPr wrap="square" rtlCol="0">
            <a:spAutoFit/>
          </a:bodyPr>
          <a:lstStyle>
            <a:defPPr>
              <a:defRPr lang="en-US"/>
            </a:defPPr>
            <a:lvl1pPr>
              <a:defRPr sz="1600">
                <a:solidFill>
                  <a:schemeClr val="bg1"/>
                </a:solidFill>
                <a:latin typeface="Andale Mono" panose="020B0509000000000004" pitchFamily="49" charset="0"/>
              </a:defRPr>
            </a:lvl1pPr>
          </a:lstStyle>
          <a:p>
            <a:r>
              <a:rPr lang="en-GB" dirty="0"/>
              <a:t>Symptoms of Malware</a:t>
            </a:r>
            <a:endParaRPr lang="fr-FR" dirty="0"/>
          </a:p>
        </p:txBody>
      </p:sp>
      <p:cxnSp>
        <p:nvCxnSpPr>
          <p:cNvPr id="4" name="Straight Connector 3">
            <a:extLst>
              <a:ext uri="{FF2B5EF4-FFF2-40B4-BE49-F238E27FC236}">
                <a16:creationId xmlns:a16="http://schemas.microsoft.com/office/drawing/2014/main" id="{DF88662F-7D3D-BAD1-6651-7FA9A8FF18F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10D3F45-98E7-26BC-3754-74FC2BC1E97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565A952-4E9C-9243-8FC1-1FE41601267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5AF6BB38-3437-76CB-72BF-AB01E3E66055}"/>
              </a:ext>
            </a:extLst>
          </p:cNvPr>
          <p:cNvSpPr txBox="1"/>
          <p:nvPr/>
        </p:nvSpPr>
        <p:spPr>
          <a:xfrm>
            <a:off x="587827" y="1178588"/>
            <a:ext cx="11016343" cy="400110"/>
          </a:xfrm>
          <a:prstGeom prst="rect">
            <a:avLst/>
          </a:prstGeom>
          <a:noFill/>
        </p:spPr>
        <p:txBody>
          <a:bodyPr wrap="square" rtlCol="0">
            <a:spAutoFit/>
          </a:bodyPr>
          <a:lstStyle/>
          <a:p>
            <a:pPr algn="just"/>
            <a:r>
              <a:rPr lang="en-GB" sz="2000" b="0" i="0" dirty="0">
                <a:solidFill>
                  <a:srgbClr val="FFFFFF"/>
                </a:solidFill>
                <a:effectLst/>
                <a:latin typeface="CiscoSansTT"/>
              </a:rPr>
              <a:t>So now you know about the different kinds of malware. But what do you think their symptoms might be?</a:t>
            </a:r>
            <a:endParaRPr lang="en-GB" sz="2000" b="0" i="0" dirty="0">
              <a:solidFill>
                <a:schemeClr val="bg1"/>
              </a:solidFill>
              <a:effectLst/>
            </a:endParaRPr>
          </a:p>
        </p:txBody>
      </p:sp>
      <p:sp>
        <p:nvSpPr>
          <p:cNvPr id="5" name="AutoShape 2">
            <a:extLst>
              <a:ext uri="{FF2B5EF4-FFF2-40B4-BE49-F238E27FC236}">
                <a16:creationId xmlns:a16="http://schemas.microsoft.com/office/drawing/2014/main" id="{69C96EBD-366B-A214-5EFC-65EAE76B90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AD4EE367-1913-8DFC-2C62-30427E8A7194}"/>
              </a:ext>
            </a:extLst>
          </p:cNvPr>
          <p:cNvPicPr>
            <a:picLocks noChangeAspect="1"/>
          </p:cNvPicPr>
          <p:nvPr/>
        </p:nvPicPr>
        <p:blipFill>
          <a:blip r:embed="rId2"/>
          <a:stretch>
            <a:fillRect/>
          </a:stretch>
        </p:blipFill>
        <p:spPr>
          <a:xfrm>
            <a:off x="-5563868" y="2906486"/>
            <a:ext cx="3963675" cy="2864640"/>
          </a:xfrm>
          <a:prstGeom prst="rect">
            <a:avLst/>
          </a:prstGeom>
        </p:spPr>
      </p:pic>
      <p:sp>
        <p:nvSpPr>
          <p:cNvPr id="7" name="TextBox 6">
            <a:extLst>
              <a:ext uri="{FF2B5EF4-FFF2-40B4-BE49-F238E27FC236}">
                <a16:creationId xmlns:a16="http://schemas.microsoft.com/office/drawing/2014/main" id="{78816F74-78F7-D377-0E23-C168ACC354F3}"/>
              </a:ext>
            </a:extLst>
          </p:cNvPr>
          <p:cNvSpPr txBox="1"/>
          <p:nvPr/>
        </p:nvSpPr>
        <p:spPr>
          <a:xfrm>
            <a:off x="1537361" y="1758541"/>
            <a:ext cx="9157031" cy="369332"/>
          </a:xfrm>
          <a:prstGeom prst="rect">
            <a:avLst/>
          </a:prstGeom>
          <a:noFill/>
        </p:spPr>
        <p:txBody>
          <a:bodyPr wrap="square" rtlCol="0">
            <a:spAutoFit/>
          </a:bodyPr>
          <a:lstStyle/>
          <a:p>
            <a:r>
              <a:rPr lang="en-GB" b="0" i="0" dirty="0">
                <a:solidFill>
                  <a:srgbClr val="FFFFFF"/>
                </a:solidFill>
                <a:effectLst/>
                <a:latin typeface="CiscoSansTT"/>
              </a:rPr>
              <a:t>Malicious code that replicates itself independently by exploiting vulnerabilities in networks</a:t>
            </a:r>
            <a:endParaRPr lang="fr-FR" dirty="0"/>
          </a:p>
        </p:txBody>
      </p:sp>
      <p:sp>
        <p:nvSpPr>
          <p:cNvPr id="9" name="TextBox 8">
            <a:extLst>
              <a:ext uri="{FF2B5EF4-FFF2-40B4-BE49-F238E27FC236}">
                <a16:creationId xmlns:a16="http://schemas.microsoft.com/office/drawing/2014/main" id="{266FC2E4-957B-F87C-B243-872A6BC7107D}"/>
              </a:ext>
            </a:extLst>
          </p:cNvPr>
          <p:cNvSpPr txBox="1"/>
          <p:nvPr/>
        </p:nvSpPr>
        <p:spPr>
          <a:xfrm>
            <a:off x="5173151" y="3581400"/>
            <a:ext cx="1332544"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Virus</a:t>
            </a:r>
          </a:p>
          <a:p>
            <a:pPr marL="342900" indent="-342900" algn="l">
              <a:buFont typeface="+mj-lt"/>
              <a:buAutoNum type="alphaUcPeriod"/>
            </a:pPr>
            <a:r>
              <a:rPr lang="en-GB" sz="2000" b="0" i="0" dirty="0">
                <a:solidFill>
                  <a:srgbClr val="FFFFFF"/>
                </a:solidFill>
                <a:effectLst/>
              </a:rPr>
              <a:t>Worm</a:t>
            </a:r>
          </a:p>
          <a:p>
            <a:pPr marL="342900" indent="-342900" algn="l">
              <a:buFont typeface="+mj-lt"/>
              <a:buAutoNum type="alphaUcPeriod"/>
            </a:pPr>
            <a:r>
              <a:rPr lang="en-GB" sz="2000" b="0" i="0" dirty="0">
                <a:solidFill>
                  <a:srgbClr val="FFFFFF"/>
                </a:solidFill>
                <a:effectLst/>
              </a:rPr>
              <a:t>Adware</a:t>
            </a:r>
          </a:p>
        </p:txBody>
      </p:sp>
    </p:spTree>
    <p:extLst>
      <p:ext uri="{BB962C8B-B14F-4D97-AF65-F5344CB8AC3E}">
        <p14:creationId xmlns:p14="http://schemas.microsoft.com/office/powerpoint/2010/main" val="3528963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E893-CAA5-0AC8-5B44-9E5568841A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9FC1F8-26AA-01AC-FE9D-D9F91BA6B9B1}"/>
              </a:ext>
            </a:extLst>
          </p:cNvPr>
          <p:cNvSpPr txBox="1"/>
          <p:nvPr/>
        </p:nvSpPr>
        <p:spPr>
          <a:xfrm>
            <a:off x="549727" y="1666699"/>
            <a:ext cx="11092543" cy="3631763"/>
          </a:xfrm>
          <a:prstGeom prst="rect">
            <a:avLst/>
          </a:prstGeom>
          <a:noFill/>
        </p:spPr>
        <p:txBody>
          <a:bodyPr wrap="square" rtlCol="0">
            <a:spAutoFit/>
          </a:bodyPr>
          <a:lstStyle/>
          <a:p>
            <a:pPr algn="ctr"/>
            <a:r>
              <a:rPr lang="en-GB" sz="11500" b="1" dirty="0">
                <a:solidFill>
                  <a:schemeClr val="bg1"/>
                </a:solidFill>
                <a:latin typeface="Andale Mono" panose="020B0509000000000004" pitchFamily="49" charset="0"/>
              </a:rPr>
              <a:t>Methods of Infiltration</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95DA86A3-86CE-6D87-B910-FAB3E40D8EE5}"/>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187D384B-AA3B-A49B-76A8-BA0F56FD0A98}"/>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7E97D15F-DB87-909A-1B84-0E1B824DB8DC}"/>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080D5D4C-AEC8-66AC-0CC5-BB4FD3B1AC02}"/>
              </a:ext>
            </a:extLst>
          </p:cNvPr>
          <p:cNvSpPr txBox="1"/>
          <p:nvPr/>
        </p:nvSpPr>
        <p:spPr>
          <a:xfrm>
            <a:off x="1885294" y="8110759"/>
            <a:ext cx="8421410" cy="1754326"/>
          </a:xfrm>
          <a:prstGeom prst="rect">
            <a:avLst/>
          </a:prstGeom>
          <a:noFill/>
        </p:spPr>
        <p:txBody>
          <a:bodyPr wrap="square" rtlCol="0">
            <a:spAutoFit/>
          </a:bodyPr>
          <a:lstStyle/>
          <a:p>
            <a:pPr algn="just"/>
            <a:r>
              <a:rPr lang="en-GB" sz="18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a:t>
            </a:r>
            <a:r>
              <a:rPr lang="en-GB" sz="1800" b="0" i="0">
                <a:solidFill>
                  <a:srgbClr val="FFFFFF"/>
                </a:solidFill>
                <a:effectLst/>
              </a:rPr>
              <a:t>For example, an attacker will call an authorized employee with an urgent problem that requires immediate network access and appeal to the employee’s vanity or greed or invoke authority by using name-dropping techniques in order to gain this access.</a:t>
            </a:r>
            <a:endParaRPr lang="en-GB" sz="1800" b="0" i="0" dirty="0">
              <a:solidFill>
                <a:srgbClr val="FFFFFF"/>
              </a:solidFill>
              <a:effectLst/>
            </a:endParaRPr>
          </a:p>
        </p:txBody>
      </p:sp>
    </p:spTree>
    <p:extLst>
      <p:ext uri="{BB962C8B-B14F-4D97-AF65-F5344CB8AC3E}">
        <p14:creationId xmlns:p14="http://schemas.microsoft.com/office/powerpoint/2010/main" val="17727649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6882-E0A5-BFB6-0DE8-72BF0FC8A9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6A604A-7CE3-952C-EF6F-A2E7FD551D1E}"/>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2CAA4A0E-8CF2-28DD-D4CF-927592529A8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1FE6D63-96F8-6EEA-9732-966D1D9F384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6A8E451-B3A1-EDB4-E451-4FB632DC647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D536FAC3-AE2B-370D-10DF-9F08D687EE5A}"/>
              </a:ext>
            </a:extLst>
          </p:cNvPr>
          <p:cNvSpPr txBox="1"/>
          <p:nvPr/>
        </p:nvSpPr>
        <p:spPr>
          <a:xfrm>
            <a:off x="1535696" y="2921168"/>
            <a:ext cx="9138592" cy="1938992"/>
          </a:xfrm>
          <a:prstGeom prst="rect">
            <a:avLst/>
          </a:prstGeom>
          <a:noFill/>
        </p:spPr>
        <p:txBody>
          <a:bodyPr wrap="square" rtlCol="0">
            <a:spAutoFit/>
          </a:bodyPr>
          <a:lstStyle/>
          <a:p>
            <a:pPr algn="just"/>
            <a:r>
              <a:rPr lang="en-GB" sz="20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For example, an attacker will call an authorized employee with an urgent problem that requires immediate network access and appeal to the employee’s vanity or greed or invoke authority by using name-dropping techniques in order to gain this access.</a:t>
            </a:r>
          </a:p>
        </p:txBody>
      </p:sp>
      <p:sp>
        <p:nvSpPr>
          <p:cNvPr id="5" name="TextBox 4">
            <a:extLst>
              <a:ext uri="{FF2B5EF4-FFF2-40B4-BE49-F238E27FC236}">
                <a16:creationId xmlns:a16="http://schemas.microsoft.com/office/drawing/2014/main" id="{F58B314A-327A-75E0-C263-75BF0659735C}"/>
              </a:ext>
            </a:extLst>
          </p:cNvPr>
          <p:cNvSpPr txBox="1"/>
          <p:nvPr/>
        </p:nvSpPr>
        <p:spPr>
          <a:xfrm>
            <a:off x="486836" y="1192287"/>
            <a:ext cx="2119491" cy="400110"/>
          </a:xfrm>
          <a:prstGeom prst="rect">
            <a:avLst/>
          </a:prstGeom>
          <a:noFill/>
        </p:spPr>
        <p:txBody>
          <a:bodyPr wrap="none" rtlCol="0">
            <a:spAutoFit/>
          </a:bodyPr>
          <a:lstStyle/>
          <a:p>
            <a:r>
              <a:rPr lang="en-GB" sz="2000" b="1" i="0" dirty="0">
                <a:solidFill>
                  <a:srgbClr val="FFFFFF"/>
                </a:solidFill>
                <a:effectLst/>
              </a:rPr>
              <a:t>Social Engineering</a:t>
            </a:r>
            <a:endParaRPr lang="fr-FR" sz="2000" dirty="0"/>
          </a:p>
        </p:txBody>
      </p:sp>
      <p:sp>
        <p:nvSpPr>
          <p:cNvPr id="6" name="TextBox 5">
            <a:extLst>
              <a:ext uri="{FF2B5EF4-FFF2-40B4-BE49-F238E27FC236}">
                <a16:creationId xmlns:a16="http://schemas.microsoft.com/office/drawing/2014/main" id="{5D6C8157-364F-D7BD-9DC0-8CD4100CB6A2}"/>
              </a:ext>
            </a:extLst>
          </p:cNvPr>
          <p:cNvSpPr txBox="1"/>
          <p:nvPr/>
        </p:nvSpPr>
        <p:spPr>
          <a:xfrm>
            <a:off x="13498275" y="3944189"/>
            <a:ext cx="6973144" cy="1631216"/>
          </a:xfrm>
          <a:prstGeom prst="rect">
            <a:avLst/>
          </a:prstGeom>
          <a:noFill/>
        </p:spPr>
        <p:txBody>
          <a:bodyPr wrap="square" rtlCol="0">
            <a:spAutoFit/>
          </a:bodyPr>
          <a:lstStyle/>
          <a:p>
            <a:pPr algn="just"/>
            <a:r>
              <a:rPr lang="en-GB" sz="2000" b="1" i="0" dirty="0">
                <a:solidFill>
                  <a:srgbClr val="FFFFFF"/>
                </a:solidFill>
                <a:effectLst/>
              </a:rPr>
              <a:t>Pretexting</a:t>
            </a:r>
            <a:endParaRPr lang="en-GB" sz="2000" b="0" i="0" dirty="0">
              <a:solidFill>
                <a:srgbClr val="FFFFFF"/>
              </a:solidFill>
              <a:effectLst/>
            </a:endParaRPr>
          </a:p>
          <a:p>
            <a:pPr algn="just"/>
            <a:r>
              <a:rPr lang="en-GB" sz="2000" b="0" i="0" dirty="0">
                <a:solidFill>
                  <a:srgbClr val="FFFFFF"/>
                </a:solidFill>
                <a:effectLst/>
              </a:rPr>
              <a:t>This is when an attacker calls an individual and lies to them in an attempt to gain access to privileged data.</a:t>
            </a:r>
          </a:p>
          <a:p>
            <a:pPr algn="just"/>
            <a:r>
              <a:rPr lang="en-GB" sz="2000" b="0" i="0" dirty="0">
                <a:solidFill>
                  <a:srgbClr val="FFFFFF"/>
                </a:solidFill>
                <a:effectLst/>
              </a:rPr>
              <a:t>For example, pretending to need a person’s personal or financial data in order to confirm their identity.</a:t>
            </a:r>
          </a:p>
        </p:txBody>
      </p:sp>
      <p:pic>
        <p:nvPicPr>
          <p:cNvPr id="7" name="Picture 6">
            <a:extLst>
              <a:ext uri="{FF2B5EF4-FFF2-40B4-BE49-F238E27FC236}">
                <a16:creationId xmlns:a16="http://schemas.microsoft.com/office/drawing/2014/main" id="{94B81B2F-F501-BBD4-8944-617975A3A78D}"/>
              </a:ext>
            </a:extLst>
          </p:cNvPr>
          <p:cNvPicPr>
            <a:picLocks noChangeAspect="1"/>
          </p:cNvPicPr>
          <p:nvPr/>
        </p:nvPicPr>
        <p:blipFill>
          <a:blip r:embed="rId2"/>
          <a:srcRect l="22954" t="19854" r="26936" b="23948"/>
          <a:stretch/>
        </p:blipFill>
        <p:spPr>
          <a:xfrm>
            <a:off x="-3428997" y="3682036"/>
            <a:ext cx="2460171" cy="2155522"/>
          </a:xfrm>
          <a:prstGeom prst="rect">
            <a:avLst/>
          </a:prstGeom>
        </p:spPr>
      </p:pic>
    </p:spTree>
    <p:extLst>
      <p:ext uri="{BB962C8B-B14F-4D97-AF65-F5344CB8AC3E}">
        <p14:creationId xmlns:p14="http://schemas.microsoft.com/office/powerpoint/2010/main" val="2478085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F8D41-F4F6-6525-5015-C7F7C89DDB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A35826-8321-5F61-81C1-39C7246E1435}"/>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B3E64616-D5C6-029A-A662-DF5393F6D28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52266AC-180E-6105-777D-6B4B19DD04B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8D1058A-CAC4-E995-8DA7-7DD319DC758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BDDED663-5D37-E76E-EDA1-156CEC3E3AD2}"/>
              </a:ext>
            </a:extLst>
          </p:cNvPr>
          <p:cNvSpPr txBox="1"/>
          <p:nvPr/>
        </p:nvSpPr>
        <p:spPr>
          <a:xfrm>
            <a:off x="4397828" y="3944189"/>
            <a:ext cx="6973144" cy="1631216"/>
          </a:xfrm>
          <a:prstGeom prst="rect">
            <a:avLst/>
          </a:prstGeom>
          <a:noFill/>
        </p:spPr>
        <p:txBody>
          <a:bodyPr wrap="square" rtlCol="0">
            <a:spAutoFit/>
          </a:bodyPr>
          <a:lstStyle/>
          <a:p>
            <a:pPr algn="just"/>
            <a:r>
              <a:rPr lang="en-GB" sz="2000" b="1" i="0" dirty="0">
                <a:solidFill>
                  <a:srgbClr val="FFFFFF"/>
                </a:solidFill>
                <a:effectLst/>
              </a:rPr>
              <a:t>Pretexting</a:t>
            </a:r>
            <a:endParaRPr lang="en-GB" sz="2000" b="0" i="0" dirty="0">
              <a:solidFill>
                <a:srgbClr val="FFFFFF"/>
              </a:solidFill>
              <a:effectLst/>
            </a:endParaRPr>
          </a:p>
          <a:p>
            <a:pPr algn="just"/>
            <a:r>
              <a:rPr lang="en-GB" sz="2000" b="0" i="0" dirty="0">
                <a:solidFill>
                  <a:srgbClr val="FFFFFF"/>
                </a:solidFill>
                <a:effectLst/>
              </a:rPr>
              <a:t>This is when an attacker calls an individual and lies to them in an attempt to gain access to privileged data.</a:t>
            </a:r>
          </a:p>
          <a:p>
            <a:pPr algn="just"/>
            <a:r>
              <a:rPr lang="en-GB" sz="2000" b="0" i="0" dirty="0">
                <a:solidFill>
                  <a:srgbClr val="FFFFFF"/>
                </a:solidFill>
                <a:effectLst/>
              </a:rPr>
              <a:t>For example, pretending to need a person’s personal or financial data in order to confirm their identity.</a:t>
            </a:r>
          </a:p>
        </p:txBody>
      </p:sp>
      <p:sp>
        <p:nvSpPr>
          <p:cNvPr id="5" name="TextBox 4">
            <a:extLst>
              <a:ext uri="{FF2B5EF4-FFF2-40B4-BE49-F238E27FC236}">
                <a16:creationId xmlns:a16="http://schemas.microsoft.com/office/drawing/2014/main" id="{7FD1696A-EDF5-6B6B-2A6C-69C2B14A8E53}"/>
              </a:ext>
            </a:extLst>
          </p:cNvPr>
          <p:cNvSpPr txBox="1"/>
          <p:nvPr/>
        </p:nvSpPr>
        <p:spPr>
          <a:xfrm>
            <a:off x="486836" y="1018116"/>
            <a:ext cx="2119491" cy="400110"/>
          </a:xfrm>
          <a:prstGeom prst="rect">
            <a:avLst/>
          </a:prstGeom>
          <a:noFill/>
        </p:spPr>
        <p:txBody>
          <a:bodyPr wrap="none" rtlCol="0">
            <a:spAutoFit/>
          </a:bodyPr>
          <a:lstStyle/>
          <a:p>
            <a:r>
              <a:rPr lang="en-GB" sz="2000" b="1" i="0" dirty="0">
                <a:solidFill>
                  <a:srgbClr val="FFFFFF"/>
                </a:solidFill>
                <a:effectLst/>
              </a:rPr>
              <a:t>Social Engineering</a:t>
            </a:r>
            <a:endParaRPr lang="fr-FR" sz="2000" dirty="0"/>
          </a:p>
        </p:txBody>
      </p:sp>
      <p:pic>
        <p:nvPicPr>
          <p:cNvPr id="7" name="Picture 6">
            <a:extLst>
              <a:ext uri="{FF2B5EF4-FFF2-40B4-BE49-F238E27FC236}">
                <a16:creationId xmlns:a16="http://schemas.microsoft.com/office/drawing/2014/main" id="{C2CB5B79-7EEC-2ACC-5869-656910D616D9}"/>
              </a:ext>
            </a:extLst>
          </p:cNvPr>
          <p:cNvPicPr>
            <a:picLocks noChangeAspect="1"/>
          </p:cNvPicPr>
          <p:nvPr/>
        </p:nvPicPr>
        <p:blipFill>
          <a:blip r:embed="rId2"/>
          <a:srcRect l="22954" t="19854" r="26936" b="23948"/>
          <a:stretch/>
        </p:blipFill>
        <p:spPr>
          <a:xfrm>
            <a:off x="990599" y="3682036"/>
            <a:ext cx="2460171" cy="2155522"/>
          </a:xfrm>
          <a:prstGeom prst="rect">
            <a:avLst/>
          </a:prstGeom>
        </p:spPr>
      </p:pic>
      <p:sp>
        <p:nvSpPr>
          <p:cNvPr id="8" name="TextBox 7">
            <a:extLst>
              <a:ext uri="{FF2B5EF4-FFF2-40B4-BE49-F238E27FC236}">
                <a16:creationId xmlns:a16="http://schemas.microsoft.com/office/drawing/2014/main" id="{8ED0D815-1494-3FA8-6365-D1F2B9F15CF4}"/>
              </a:ext>
            </a:extLst>
          </p:cNvPr>
          <p:cNvSpPr txBox="1"/>
          <p:nvPr/>
        </p:nvSpPr>
        <p:spPr>
          <a:xfrm>
            <a:off x="468086" y="1595504"/>
            <a:ext cx="11237078" cy="1631216"/>
          </a:xfrm>
          <a:prstGeom prst="rect">
            <a:avLst/>
          </a:prstGeom>
          <a:noFill/>
        </p:spPr>
        <p:txBody>
          <a:bodyPr wrap="square" rtlCol="0">
            <a:spAutoFit/>
          </a:bodyPr>
          <a:lstStyle/>
          <a:p>
            <a:pPr algn="just"/>
            <a:r>
              <a:rPr lang="en-GB" sz="20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For example, an attacker will call an authorized employee with an urgent problem that requires immediate network access and appeal to the employee’s vanity or greed or invoke authority by using name-dropping techniques in order to gain this access.</a:t>
            </a:r>
          </a:p>
        </p:txBody>
      </p:sp>
    </p:spTree>
    <p:extLst>
      <p:ext uri="{BB962C8B-B14F-4D97-AF65-F5344CB8AC3E}">
        <p14:creationId xmlns:p14="http://schemas.microsoft.com/office/powerpoint/2010/main" val="56458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2B1E-07F7-EB7E-B103-A7A37A0BEF37}"/>
            </a:ext>
          </a:extLst>
        </p:cNvPr>
        <p:cNvGrpSpPr/>
        <p:nvPr/>
      </p:nvGrpSpPr>
      <p:grpSpPr>
        <a:xfrm>
          <a:off x="0" y="0"/>
          <a:ext cx="0" cy="0"/>
          <a:chOff x="0" y="0"/>
          <a:chExt cx="0" cy="0"/>
        </a:xfrm>
      </p:grpSpPr>
      <p:pic>
        <p:nvPicPr>
          <p:cNvPr id="6" name="WhatsApp Video 2024-11-07 at 00.57.05.mp4">
            <a:hlinkClick r:id="" action="ppaction://media"/>
            <a:extLst>
              <a:ext uri="{FF2B5EF4-FFF2-40B4-BE49-F238E27FC236}">
                <a16:creationId xmlns:a16="http://schemas.microsoft.com/office/drawing/2014/main" id="{72FE5FF1-BB56-F6AC-BB14-7911626DC95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4850" b="32382"/>
          <a:stretch/>
        </p:blipFill>
        <p:spPr>
          <a:xfrm>
            <a:off x="2354431" y="1144704"/>
            <a:ext cx="7526671" cy="5713298"/>
          </a:xfrm>
          <a:prstGeom prst="rect">
            <a:avLst/>
          </a:prstGeom>
        </p:spPr>
      </p:pic>
      <p:sp>
        <p:nvSpPr>
          <p:cNvPr id="2" name="TextBox 1">
            <a:extLst>
              <a:ext uri="{FF2B5EF4-FFF2-40B4-BE49-F238E27FC236}">
                <a16:creationId xmlns:a16="http://schemas.microsoft.com/office/drawing/2014/main" id="{AE5279E4-5D85-A57E-3A79-DC55AAFF7775}"/>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E0F6224D-3D21-4F88-27B8-6E678799A9C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D80E0D4-04FB-CA08-DF91-FA5ECC6C60D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750A9E1-F121-DA9C-7563-58B8DE0CEFE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A0402D7-E488-B929-119F-0D7B581C65CF}"/>
              </a:ext>
            </a:extLst>
          </p:cNvPr>
          <p:cNvSpPr txBox="1"/>
          <p:nvPr/>
        </p:nvSpPr>
        <p:spPr>
          <a:xfrm>
            <a:off x="2609428" y="-1050039"/>
            <a:ext cx="6973144" cy="646331"/>
          </a:xfrm>
          <a:prstGeom prst="rect">
            <a:avLst/>
          </a:prstGeom>
          <a:noFill/>
        </p:spPr>
        <p:txBody>
          <a:bodyPr wrap="square" rtlCol="0">
            <a:spAutoFit/>
          </a:bodyPr>
          <a:lstStyle/>
          <a:p>
            <a:pPr algn="just"/>
            <a:r>
              <a:rPr lang="en-GB" sz="1200" b="1" i="0" dirty="0">
                <a:solidFill>
                  <a:srgbClr val="FFFFFF"/>
                </a:solidFill>
                <a:effectLst/>
              </a:rPr>
              <a:t>Pretexting</a:t>
            </a:r>
            <a:endParaRPr lang="en-GB" sz="1200" b="0" i="0" dirty="0">
              <a:solidFill>
                <a:srgbClr val="FFFFFF"/>
              </a:solidFill>
              <a:effectLst/>
            </a:endParaRPr>
          </a:p>
          <a:p>
            <a:pPr algn="just"/>
            <a:r>
              <a:rPr lang="en-GB" sz="1200" b="0" i="0" dirty="0">
                <a:solidFill>
                  <a:srgbClr val="FFFFFF"/>
                </a:solidFill>
                <a:effectLst/>
              </a:rPr>
              <a:t>This is when an attacker calls an individual and lies to them in an attempt to gain access to privileged data.</a:t>
            </a:r>
          </a:p>
          <a:p>
            <a:pPr algn="just"/>
            <a:r>
              <a:rPr lang="en-GB" sz="1200" b="0" i="0" dirty="0">
                <a:solidFill>
                  <a:srgbClr val="FFFFFF"/>
                </a:solidFill>
                <a:effectLst/>
              </a:rPr>
              <a:t>For example, pretending to need a person’s personal or financial data in order to confirm their identity.</a:t>
            </a:r>
          </a:p>
        </p:txBody>
      </p:sp>
      <p:sp>
        <p:nvSpPr>
          <p:cNvPr id="5" name="TextBox 4">
            <a:extLst>
              <a:ext uri="{FF2B5EF4-FFF2-40B4-BE49-F238E27FC236}">
                <a16:creationId xmlns:a16="http://schemas.microsoft.com/office/drawing/2014/main" id="{DF5CC603-BE30-039D-8C78-3E46A73F94E6}"/>
              </a:ext>
            </a:extLst>
          </p:cNvPr>
          <p:cNvSpPr txBox="1"/>
          <p:nvPr/>
        </p:nvSpPr>
        <p:spPr>
          <a:xfrm>
            <a:off x="334434" y="833057"/>
            <a:ext cx="2119491" cy="400110"/>
          </a:xfrm>
          <a:prstGeom prst="rect">
            <a:avLst/>
          </a:prstGeom>
          <a:noFill/>
        </p:spPr>
        <p:txBody>
          <a:bodyPr wrap="none" rtlCol="0">
            <a:spAutoFit/>
          </a:bodyPr>
          <a:lstStyle/>
          <a:p>
            <a:r>
              <a:rPr lang="en-GB" sz="2000" b="1" i="0" dirty="0">
                <a:solidFill>
                  <a:srgbClr val="FFFFFF"/>
                </a:solidFill>
                <a:effectLst/>
              </a:rPr>
              <a:t>Social Engineering</a:t>
            </a:r>
            <a:endParaRPr lang="fr-FR" sz="2000" dirty="0"/>
          </a:p>
        </p:txBody>
      </p:sp>
      <p:pic>
        <p:nvPicPr>
          <p:cNvPr id="7" name="Picture 6">
            <a:extLst>
              <a:ext uri="{FF2B5EF4-FFF2-40B4-BE49-F238E27FC236}">
                <a16:creationId xmlns:a16="http://schemas.microsoft.com/office/drawing/2014/main" id="{D5C054FB-C61A-011D-2F15-AF86F75BAF58}"/>
              </a:ext>
            </a:extLst>
          </p:cNvPr>
          <p:cNvPicPr>
            <a:picLocks noChangeAspect="1"/>
          </p:cNvPicPr>
          <p:nvPr/>
        </p:nvPicPr>
        <p:blipFill>
          <a:blip r:embed="rId5"/>
          <a:srcRect l="22954" t="19854" r="26936" b="23948"/>
          <a:stretch/>
        </p:blipFill>
        <p:spPr>
          <a:xfrm>
            <a:off x="-1904998" y="3682036"/>
            <a:ext cx="740230" cy="648566"/>
          </a:xfrm>
          <a:prstGeom prst="rect">
            <a:avLst/>
          </a:prstGeom>
        </p:spPr>
      </p:pic>
      <p:sp>
        <p:nvSpPr>
          <p:cNvPr id="8" name="TextBox 7">
            <a:extLst>
              <a:ext uri="{FF2B5EF4-FFF2-40B4-BE49-F238E27FC236}">
                <a16:creationId xmlns:a16="http://schemas.microsoft.com/office/drawing/2014/main" id="{76657067-84D6-EA93-4465-760D032A4317}"/>
              </a:ext>
            </a:extLst>
          </p:cNvPr>
          <p:cNvSpPr txBox="1"/>
          <p:nvPr/>
        </p:nvSpPr>
        <p:spPr>
          <a:xfrm>
            <a:off x="468086" y="-2562839"/>
            <a:ext cx="11237078" cy="1631216"/>
          </a:xfrm>
          <a:prstGeom prst="rect">
            <a:avLst/>
          </a:prstGeom>
          <a:noFill/>
        </p:spPr>
        <p:txBody>
          <a:bodyPr wrap="square" rtlCol="0">
            <a:spAutoFit/>
          </a:bodyPr>
          <a:lstStyle/>
          <a:p>
            <a:pPr algn="just"/>
            <a:r>
              <a:rPr lang="en-GB" sz="20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For example, an attacker will call an authorized employee with an urgent problem that requires immediate network access and appeal to the employee’s vanity or greed or invoke authority by using name-dropping techniques in order to gain this access.</a:t>
            </a:r>
          </a:p>
        </p:txBody>
      </p:sp>
      <p:pic>
        <p:nvPicPr>
          <p:cNvPr id="9" name="Picture 8">
            <a:extLst>
              <a:ext uri="{FF2B5EF4-FFF2-40B4-BE49-F238E27FC236}">
                <a16:creationId xmlns:a16="http://schemas.microsoft.com/office/drawing/2014/main" id="{03677319-B756-2543-BBB3-E71C4A8D9C44}"/>
              </a:ext>
            </a:extLst>
          </p:cNvPr>
          <p:cNvPicPr>
            <a:picLocks noChangeAspect="1"/>
          </p:cNvPicPr>
          <p:nvPr/>
        </p:nvPicPr>
        <p:blipFill>
          <a:blip r:embed="rId6"/>
          <a:srcRect l="20409" t="9548" r="25144" b="14776"/>
          <a:stretch/>
        </p:blipFill>
        <p:spPr>
          <a:xfrm>
            <a:off x="-3189789" y="3581548"/>
            <a:ext cx="2212843" cy="2402846"/>
          </a:xfrm>
          <a:prstGeom prst="rect">
            <a:avLst/>
          </a:prstGeom>
        </p:spPr>
      </p:pic>
      <p:sp>
        <p:nvSpPr>
          <p:cNvPr id="10" name="TextBox 9">
            <a:extLst>
              <a:ext uri="{FF2B5EF4-FFF2-40B4-BE49-F238E27FC236}">
                <a16:creationId xmlns:a16="http://schemas.microsoft.com/office/drawing/2014/main" id="{BEDB72B1-6AAD-CF31-B644-79BB50207A16}"/>
              </a:ext>
            </a:extLst>
          </p:cNvPr>
          <p:cNvSpPr txBox="1"/>
          <p:nvPr/>
        </p:nvSpPr>
        <p:spPr>
          <a:xfrm>
            <a:off x="13530932" y="4275139"/>
            <a:ext cx="6973144" cy="1015663"/>
          </a:xfrm>
          <a:prstGeom prst="rect">
            <a:avLst/>
          </a:prstGeom>
          <a:noFill/>
        </p:spPr>
        <p:txBody>
          <a:bodyPr wrap="square" rtlCol="0">
            <a:spAutoFit/>
          </a:bodyPr>
          <a:lstStyle/>
          <a:p>
            <a:pPr algn="l"/>
            <a:r>
              <a:rPr lang="en-GB" sz="2000" b="1" i="0" dirty="0">
                <a:solidFill>
                  <a:srgbClr val="FFFFFF"/>
                </a:solidFill>
                <a:effectLst/>
                <a:latin typeface="CiscoSansTT"/>
              </a:rPr>
              <a:t>Tailgating</a:t>
            </a:r>
            <a:endParaRPr lang="en-GB" sz="2000" b="0" i="0" dirty="0">
              <a:solidFill>
                <a:srgbClr val="FFFFFF"/>
              </a:solidFill>
              <a:effectLst/>
              <a:latin typeface="CiscoSansTT"/>
            </a:endParaRPr>
          </a:p>
          <a:p>
            <a:pPr algn="l" rtl="0"/>
            <a:r>
              <a:rPr lang="en-GB" sz="2000" b="0" i="0" dirty="0">
                <a:solidFill>
                  <a:srgbClr val="FFFFFF"/>
                </a:solidFill>
                <a:effectLst/>
                <a:latin typeface="CiscoSansTT"/>
              </a:rPr>
              <a:t>This is when an attacker quickly follows an authorized person into a secure, physical location.</a:t>
            </a:r>
          </a:p>
        </p:txBody>
      </p:sp>
    </p:spTree>
    <p:extLst>
      <p:ext uri="{BB962C8B-B14F-4D97-AF65-F5344CB8AC3E}">
        <p14:creationId xmlns:p14="http://schemas.microsoft.com/office/powerpoint/2010/main" val="4248262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25A4-655B-293E-3309-95D642ABD2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5C3E77-B74E-B055-19E7-D89EB4F1ED1B}"/>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32DDA7A4-283D-7FFC-BC44-6275C06F950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6360AD0-E4E4-0021-92B9-A64FEF2A6BE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F6A6C51-A358-9EFC-6DBD-09248B6102E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87F468E-6A59-8814-39E2-67FE6FD28115}"/>
              </a:ext>
            </a:extLst>
          </p:cNvPr>
          <p:cNvSpPr txBox="1"/>
          <p:nvPr/>
        </p:nvSpPr>
        <p:spPr>
          <a:xfrm>
            <a:off x="4430485" y="4275139"/>
            <a:ext cx="6973144" cy="1015663"/>
          </a:xfrm>
          <a:prstGeom prst="rect">
            <a:avLst/>
          </a:prstGeom>
          <a:noFill/>
        </p:spPr>
        <p:txBody>
          <a:bodyPr wrap="square" rtlCol="0">
            <a:spAutoFit/>
          </a:bodyPr>
          <a:lstStyle/>
          <a:p>
            <a:pPr algn="l"/>
            <a:r>
              <a:rPr lang="en-GB" sz="2000" b="1" i="0" dirty="0">
                <a:solidFill>
                  <a:srgbClr val="FFFFFF"/>
                </a:solidFill>
                <a:effectLst/>
                <a:latin typeface="CiscoSansTT"/>
              </a:rPr>
              <a:t>Tailgating</a:t>
            </a:r>
            <a:endParaRPr lang="en-GB" sz="2000" b="0" i="0" dirty="0">
              <a:solidFill>
                <a:srgbClr val="FFFFFF"/>
              </a:solidFill>
              <a:effectLst/>
              <a:latin typeface="CiscoSansTT"/>
            </a:endParaRPr>
          </a:p>
          <a:p>
            <a:pPr algn="l" rtl="0"/>
            <a:r>
              <a:rPr lang="en-GB" sz="2000" b="0" i="0" dirty="0">
                <a:solidFill>
                  <a:srgbClr val="FFFFFF"/>
                </a:solidFill>
                <a:effectLst/>
                <a:latin typeface="CiscoSansTT"/>
              </a:rPr>
              <a:t>This is when an attacker quickly follows an authorized person into a secure, physical location.</a:t>
            </a:r>
          </a:p>
        </p:txBody>
      </p:sp>
      <p:sp>
        <p:nvSpPr>
          <p:cNvPr id="5" name="TextBox 4">
            <a:extLst>
              <a:ext uri="{FF2B5EF4-FFF2-40B4-BE49-F238E27FC236}">
                <a16:creationId xmlns:a16="http://schemas.microsoft.com/office/drawing/2014/main" id="{EF381D31-6A0B-7DF2-19D3-E90F3F8D27D1}"/>
              </a:ext>
            </a:extLst>
          </p:cNvPr>
          <p:cNvSpPr txBox="1"/>
          <p:nvPr/>
        </p:nvSpPr>
        <p:spPr>
          <a:xfrm>
            <a:off x="486836" y="1018116"/>
            <a:ext cx="2119491" cy="400110"/>
          </a:xfrm>
          <a:prstGeom prst="rect">
            <a:avLst/>
          </a:prstGeom>
          <a:noFill/>
        </p:spPr>
        <p:txBody>
          <a:bodyPr wrap="none" rtlCol="0">
            <a:spAutoFit/>
          </a:bodyPr>
          <a:lstStyle/>
          <a:p>
            <a:r>
              <a:rPr lang="en-GB" sz="2000" b="1" i="0" dirty="0">
                <a:solidFill>
                  <a:srgbClr val="FFFFFF"/>
                </a:solidFill>
                <a:effectLst/>
              </a:rPr>
              <a:t>Social Engineering</a:t>
            </a:r>
            <a:endParaRPr lang="fr-FR" sz="2000" dirty="0"/>
          </a:p>
        </p:txBody>
      </p:sp>
      <p:pic>
        <p:nvPicPr>
          <p:cNvPr id="7" name="Picture 6">
            <a:extLst>
              <a:ext uri="{FF2B5EF4-FFF2-40B4-BE49-F238E27FC236}">
                <a16:creationId xmlns:a16="http://schemas.microsoft.com/office/drawing/2014/main" id="{ED683AEE-5AB2-CBFB-E8E2-12858033C527}"/>
              </a:ext>
            </a:extLst>
          </p:cNvPr>
          <p:cNvPicPr>
            <a:picLocks noChangeAspect="1"/>
          </p:cNvPicPr>
          <p:nvPr/>
        </p:nvPicPr>
        <p:blipFill>
          <a:blip r:embed="rId2"/>
          <a:srcRect l="20409" t="9548" r="25144" b="14776"/>
          <a:stretch/>
        </p:blipFill>
        <p:spPr>
          <a:xfrm>
            <a:off x="1120950" y="3581548"/>
            <a:ext cx="2212843" cy="2402846"/>
          </a:xfrm>
          <a:prstGeom prst="rect">
            <a:avLst/>
          </a:prstGeom>
        </p:spPr>
      </p:pic>
      <p:sp>
        <p:nvSpPr>
          <p:cNvPr id="8" name="TextBox 7">
            <a:extLst>
              <a:ext uri="{FF2B5EF4-FFF2-40B4-BE49-F238E27FC236}">
                <a16:creationId xmlns:a16="http://schemas.microsoft.com/office/drawing/2014/main" id="{CE37BCFA-F7B0-2FA6-E35A-B6B700FD7E50}"/>
              </a:ext>
            </a:extLst>
          </p:cNvPr>
          <p:cNvSpPr txBox="1"/>
          <p:nvPr/>
        </p:nvSpPr>
        <p:spPr>
          <a:xfrm>
            <a:off x="468086" y="1595504"/>
            <a:ext cx="11237078" cy="1631216"/>
          </a:xfrm>
          <a:prstGeom prst="rect">
            <a:avLst/>
          </a:prstGeom>
          <a:noFill/>
        </p:spPr>
        <p:txBody>
          <a:bodyPr wrap="square" rtlCol="0">
            <a:spAutoFit/>
          </a:bodyPr>
          <a:lstStyle/>
          <a:p>
            <a:pPr algn="just"/>
            <a:r>
              <a:rPr lang="en-GB" sz="20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For example, an attacker will call an authorized employee with an urgent problem that requires immediate network access and appeal to the employee’s vanity or greed or invoke authority by using name-dropping techniques in order to gain this access.</a:t>
            </a:r>
          </a:p>
        </p:txBody>
      </p:sp>
      <p:sp>
        <p:nvSpPr>
          <p:cNvPr id="6" name="TextBox 5">
            <a:extLst>
              <a:ext uri="{FF2B5EF4-FFF2-40B4-BE49-F238E27FC236}">
                <a16:creationId xmlns:a16="http://schemas.microsoft.com/office/drawing/2014/main" id="{A3320A66-9FA3-C33C-AD8E-8BA01B228A32}"/>
              </a:ext>
            </a:extLst>
          </p:cNvPr>
          <p:cNvSpPr txBox="1"/>
          <p:nvPr/>
        </p:nvSpPr>
        <p:spPr>
          <a:xfrm>
            <a:off x="13465618" y="4427539"/>
            <a:ext cx="6973144" cy="1015663"/>
          </a:xfrm>
          <a:prstGeom prst="rect">
            <a:avLst/>
          </a:prstGeom>
          <a:noFill/>
        </p:spPr>
        <p:txBody>
          <a:bodyPr wrap="square" rtlCol="0">
            <a:spAutoFit/>
          </a:bodyPr>
          <a:lstStyle/>
          <a:p>
            <a:pPr algn="l"/>
            <a:r>
              <a:rPr lang="en-GB" sz="2000" b="1" i="0" dirty="0">
                <a:solidFill>
                  <a:srgbClr val="FFFFFF"/>
                </a:solidFill>
                <a:effectLst/>
                <a:latin typeface="CiscoSansTT"/>
              </a:rPr>
              <a:t>Something for something (quid pro quo)</a:t>
            </a:r>
            <a:endParaRPr lang="en-GB" sz="2000" b="0" i="0" dirty="0">
              <a:solidFill>
                <a:srgbClr val="FFFFFF"/>
              </a:solidFill>
              <a:effectLst/>
              <a:latin typeface="CiscoSansTT"/>
            </a:endParaRPr>
          </a:p>
          <a:p>
            <a:pPr algn="l"/>
            <a:r>
              <a:rPr lang="en-GB" sz="2000" b="0" i="0" dirty="0">
                <a:solidFill>
                  <a:srgbClr val="FFFFFF"/>
                </a:solidFill>
                <a:effectLst/>
                <a:latin typeface="CiscoSansTT"/>
              </a:rPr>
              <a:t>This is when an attacker requests personal information from a person in exchange for something, like a free gift.</a:t>
            </a:r>
          </a:p>
        </p:txBody>
      </p:sp>
      <p:pic>
        <p:nvPicPr>
          <p:cNvPr id="9" name="Picture 6">
            <a:extLst>
              <a:ext uri="{FF2B5EF4-FFF2-40B4-BE49-F238E27FC236}">
                <a16:creationId xmlns:a16="http://schemas.microsoft.com/office/drawing/2014/main" id="{F732FB42-927E-2783-A874-CDC5697884AD}"/>
              </a:ext>
            </a:extLst>
          </p:cNvPr>
          <p:cNvPicPr>
            <a:picLocks noChangeAspect="1"/>
          </p:cNvPicPr>
          <p:nvPr/>
        </p:nvPicPr>
        <p:blipFill>
          <a:blip r:embed="rId3">
            <a:extLst>
              <a:ext uri="{96DAC541-7B7A-43D3-8B79-37D633B846F1}">
                <asvg:svgBlip xmlns:asvg="http://schemas.microsoft.com/office/drawing/2016/SVG/main" r:embed="rId4"/>
              </a:ext>
            </a:extLst>
          </a:blip>
          <a:srcRect l="14026" r="14026"/>
          <a:stretch/>
        </p:blipFill>
        <p:spPr>
          <a:xfrm>
            <a:off x="-3363960" y="3733948"/>
            <a:ext cx="2212843" cy="2402846"/>
          </a:xfrm>
          <a:prstGeom prst="rect">
            <a:avLst/>
          </a:prstGeom>
        </p:spPr>
      </p:pic>
    </p:spTree>
    <p:extLst>
      <p:ext uri="{BB962C8B-B14F-4D97-AF65-F5344CB8AC3E}">
        <p14:creationId xmlns:p14="http://schemas.microsoft.com/office/powerpoint/2010/main" val="4016214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3D587-829C-CEBB-B1BD-81D80F097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711E643-F866-DF6C-B115-3FFBBD3250FB}"/>
              </a:ext>
            </a:extLst>
          </p:cNvPr>
          <p:cNvSpPr txBox="1"/>
          <p:nvPr/>
        </p:nvSpPr>
        <p:spPr>
          <a:xfrm>
            <a:off x="310208" y="430636"/>
            <a:ext cx="240642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Types of </a:t>
            </a:r>
            <a:r>
              <a:rPr lang="fr-FR" sz="1600" dirty="0" err="1">
                <a:solidFill>
                  <a:schemeClr val="bg1"/>
                </a:solidFill>
                <a:latin typeface="Andale Mono" panose="020B0509000000000004" pitchFamily="49" charset="0"/>
              </a:rPr>
              <a:t>Attackers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ED927AD-89D1-9DFA-969E-A34D600382E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7BE48B5-AA23-F2AF-3F42-84699A3EE99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8EED63C-BF52-3C6D-E0F9-9FFAF5EC666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E1A7A119-3742-B22B-8AE1-34BF6D42EDD8}"/>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EB1DC0AF-DC4F-BFFD-6398-4A22EBE230D9}"/>
              </a:ext>
            </a:extLst>
          </p:cNvPr>
          <p:cNvSpPr txBox="1"/>
          <p:nvPr/>
        </p:nvSpPr>
        <p:spPr>
          <a:xfrm>
            <a:off x="13216569" y="3074651"/>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Attackers are individuals or groups who attempt to exploit vulnerability for personal or financial gain. As we’ve already seen, they are interested in </a:t>
            </a:r>
            <a:r>
              <a:rPr lang="en-GB" b="1" i="0" dirty="0">
                <a:solidFill>
                  <a:srgbClr val="FFFFFF"/>
                </a:solidFill>
                <a:effectLst/>
                <a:latin typeface="CiscoSansTT"/>
              </a:rPr>
              <a:t>everything</a:t>
            </a:r>
            <a:r>
              <a:rPr lang="en-GB" b="0" i="0" dirty="0">
                <a:solidFill>
                  <a:srgbClr val="FFFFFF"/>
                </a:solidFill>
                <a:effectLst/>
                <a:latin typeface="CiscoSansTT"/>
              </a:rPr>
              <a:t>, from credit cards to product designs!</a:t>
            </a:r>
            <a:endParaRPr lang="fr-FR"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5744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1C472-3876-B3D4-F7CC-FD8E6DCCD9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817AC4-E384-99B3-0557-37F1303F2026}"/>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29B11F7A-ADBA-8AFB-D95C-EF9B04BCC87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4251023-5467-00D9-125E-2BFD509B034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B3D333D-2F0F-AC3A-7FE1-CF122BB0B7A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372AAE8-0834-3476-0659-21ADF34B85E1}"/>
              </a:ext>
            </a:extLst>
          </p:cNvPr>
          <p:cNvSpPr txBox="1"/>
          <p:nvPr/>
        </p:nvSpPr>
        <p:spPr>
          <a:xfrm>
            <a:off x="4430485" y="4275139"/>
            <a:ext cx="6973144" cy="1015663"/>
          </a:xfrm>
          <a:prstGeom prst="rect">
            <a:avLst/>
          </a:prstGeom>
          <a:noFill/>
        </p:spPr>
        <p:txBody>
          <a:bodyPr wrap="square" rtlCol="0">
            <a:spAutoFit/>
          </a:bodyPr>
          <a:lstStyle/>
          <a:p>
            <a:pPr algn="l"/>
            <a:r>
              <a:rPr lang="en-GB" sz="2000" b="1" i="0" dirty="0">
                <a:solidFill>
                  <a:srgbClr val="FFFFFF"/>
                </a:solidFill>
                <a:effectLst/>
                <a:latin typeface="CiscoSansTT"/>
              </a:rPr>
              <a:t>Something for something (quid pro quo)</a:t>
            </a:r>
            <a:endParaRPr lang="en-GB" sz="2000" b="0" i="0" dirty="0">
              <a:solidFill>
                <a:srgbClr val="FFFFFF"/>
              </a:solidFill>
              <a:effectLst/>
              <a:latin typeface="CiscoSansTT"/>
            </a:endParaRPr>
          </a:p>
          <a:p>
            <a:pPr algn="l"/>
            <a:r>
              <a:rPr lang="en-GB" sz="2000" b="0" i="0" dirty="0">
                <a:solidFill>
                  <a:srgbClr val="FFFFFF"/>
                </a:solidFill>
                <a:effectLst/>
                <a:latin typeface="CiscoSansTT"/>
              </a:rPr>
              <a:t>This is when an attacker requests personal information from a person in exchange for something, like a free gift.</a:t>
            </a:r>
          </a:p>
        </p:txBody>
      </p:sp>
      <p:sp>
        <p:nvSpPr>
          <p:cNvPr id="5" name="TextBox 4">
            <a:extLst>
              <a:ext uri="{FF2B5EF4-FFF2-40B4-BE49-F238E27FC236}">
                <a16:creationId xmlns:a16="http://schemas.microsoft.com/office/drawing/2014/main" id="{87FFC5E6-37E8-7616-789B-D35FC7029ECF}"/>
              </a:ext>
            </a:extLst>
          </p:cNvPr>
          <p:cNvSpPr txBox="1"/>
          <p:nvPr/>
        </p:nvSpPr>
        <p:spPr>
          <a:xfrm>
            <a:off x="486836" y="1018116"/>
            <a:ext cx="2119491" cy="400110"/>
          </a:xfrm>
          <a:prstGeom prst="rect">
            <a:avLst/>
          </a:prstGeom>
          <a:noFill/>
        </p:spPr>
        <p:txBody>
          <a:bodyPr wrap="none" rtlCol="0">
            <a:spAutoFit/>
          </a:bodyPr>
          <a:lstStyle/>
          <a:p>
            <a:r>
              <a:rPr lang="en-GB" sz="2000" b="1" i="0" dirty="0">
                <a:solidFill>
                  <a:srgbClr val="FFFFFF"/>
                </a:solidFill>
                <a:effectLst/>
              </a:rPr>
              <a:t>Social Engineering</a:t>
            </a:r>
            <a:endParaRPr lang="fr-FR" sz="2000" dirty="0"/>
          </a:p>
        </p:txBody>
      </p:sp>
      <p:pic>
        <p:nvPicPr>
          <p:cNvPr id="7" name="Picture 6">
            <a:extLst>
              <a:ext uri="{FF2B5EF4-FFF2-40B4-BE49-F238E27FC236}">
                <a16:creationId xmlns:a16="http://schemas.microsoft.com/office/drawing/2014/main" id="{A8BDE97F-CDD0-0908-7811-6C4C302C885E}"/>
              </a:ext>
            </a:extLst>
          </p:cNvPr>
          <p:cNvPicPr>
            <a:picLocks noChangeAspect="1"/>
          </p:cNvPicPr>
          <p:nvPr/>
        </p:nvPicPr>
        <p:blipFill>
          <a:blip r:embed="rId2">
            <a:extLst>
              <a:ext uri="{96DAC541-7B7A-43D3-8B79-37D633B846F1}">
                <asvg:svgBlip xmlns:asvg="http://schemas.microsoft.com/office/drawing/2016/SVG/main" r:embed="rId3"/>
              </a:ext>
            </a:extLst>
          </a:blip>
          <a:srcRect l="14026" r="14026"/>
          <a:stretch/>
        </p:blipFill>
        <p:spPr>
          <a:xfrm>
            <a:off x="1120950" y="3581548"/>
            <a:ext cx="2212843" cy="2402846"/>
          </a:xfrm>
          <a:prstGeom prst="rect">
            <a:avLst/>
          </a:prstGeom>
        </p:spPr>
      </p:pic>
      <p:sp>
        <p:nvSpPr>
          <p:cNvPr id="8" name="TextBox 7">
            <a:extLst>
              <a:ext uri="{FF2B5EF4-FFF2-40B4-BE49-F238E27FC236}">
                <a16:creationId xmlns:a16="http://schemas.microsoft.com/office/drawing/2014/main" id="{C4EBF902-11B0-DCFC-9498-74F051C447D3}"/>
              </a:ext>
            </a:extLst>
          </p:cNvPr>
          <p:cNvSpPr txBox="1"/>
          <p:nvPr/>
        </p:nvSpPr>
        <p:spPr>
          <a:xfrm>
            <a:off x="468086" y="1595504"/>
            <a:ext cx="11237078" cy="1631216"/>
          </a:xfrm>
          <a:prstGeom prst="rect">
            <a:avLst/>
          </a:prstGeom>
          <a:noFill/>
        </p:spPr>
        <p:txBody>
          <a:bodyPr wrap="square" rtlCol="0">
            <a:spAutoFit/>
          </a:bodyPr>
          <a:lstStyle/>
          <a:p>
            <a:pPr algn="just"/>
            <a:r>
              <a:rPr lang="en-GB" sz="2000" b="0" i="0" dirty="0">
                <a:solidFill>
                  <a:srgbClr val="FFFFFF"/>
                </a:solidFill>
                <a:effectLst/>
              </a:rPr>
              <a:t>Social engineering is the manipulation of people into performing actions or divulging confidential information. Social engineers often rely on people’s willingness to be helpful, but they also prey on their weaknesses. For example, an attacker will call an authorized employee with an urgent problem that requires immediate network access and appeal to the employee’s vanity or greed or invoke authority by using name-dropping techniques in order to gain this access.</a:t>
            </a:r>
          </a:p>
        </p:txBody>
      </p:sp>
      <p:sp>
        <p:nvSpPr>
          <p:cNvPr id="6" name="TextBox 5">
            <a:extLst>
              <a:ext uri="{FF2B5EF4-FFF2-40B4-BE49-F238E27FC236}">
                <a16:creationId xmlns:a16="http://schemas.microsoft.com/office/drawing/2014/main" id="{FEE6F14D-B361-BD59-E56A-1139C26AE3E5}"/>
              </a:ext>
            </a:extLst>
          </p:cNvPr>
          <p:cNvSpPr txBox="1"/>
          <p:nvPr/>
        </p:nvSpPr>
        <p:spPr>
          <a:xfrm>
            <a:off x="1262742" y="7703848"/>
            <a:ext cx="9666514"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spTree>
    <p:extLst>
      <p:ext uri="{BB962C8B-B14F-4D97-AF65-F5344CB8AC3E}">
        <p14:creationId xmlns:p14="http://schemas.microsoft.com/office/powerpoint/2010/main" val="4212693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8431-E574-E213-27D3-D90815EDEA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C7B587-1670-C44C-A586-3B157169C6C1}"/>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9F9F60E8-717B-22BD-24F9-650E995B2F4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B9CD267-29AD-EE61-DA51-AEEBA6B2B13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E4E6306-ACA6-E961-A809-8093CBDB536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B49DCD8F-5B50-831B-77CF-71136E23FAFB}"/>
              </a:ext>
            </a:extLst>
          </p:cNvPr>
          <p:cNvSpPr txBox="1"/>
          <p:nvPr/>
        </p:nvSpPr>
        <p:spPr>
          <a:xfrm>
            <a:off x="410818" y="1126643"/>
            <a:ext cx="2643481" cy="400110"/>
          </a:xfrm>
          <a:prstGeom prst="rect">
            <a:avLst/>
          </a:prstGeom>
          <a:noFill/>
        </p:spPr>
        <p:txBody>
          <a:bodyPr wrap="none" rtlCol="0">
            <a:spAutoFit/>
          </a:bodyPr>
          <a:lstStyle/>
          <a:p>
            <a:r>
              <a:rPr lang="en-GB" sz="2000" b="1" i="0" dirty="0">
                <a:solidFill>
                  <a:srgbClr val="FFFFFF"/>
                </a:solidFill>
                <a:effectLst/>
                <a:latin typeface="CiscoSansTT"/>
              </a:rPr>
              <a:t>Denial-of-Service (DoS)</a:t>
            </a:r>
            <a:endParaRPr lang="fr-FR" sz="2000" dirty="0"/>
          </a:p>
        </p:txBody>
      </p:sp>
      <p:sp>
        <p:nvSpPr>
          <p:cNvPr id="8" name="TextBox 7">
            <a:extLst>
              <a:ext uri="{FF2B5EF4-FFF2-40B4-BE49-F238E27FC236}">
                <a16:creationId xmlns:a16="http://schemas.microsoft.com/office/drawing/2014/main" id="{0738E8CC-385E-8B9C-FA0F-3687F7D19A75}"/>
              </a:ext>
            </a:extLst>
          </p:cNvPr>
          <p:cNvSpPr txBox="1"/>
          <p:nvPr/>
        </p:nvSpPr>
        <p:spPr>
          <a:xfrm>
            <a:off x="1262742" y="2957681"/>
            <a:ext cx="9666514"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pic>
        <p:nvPicPr>
          <p:cNvPr id="3" name="Picture 2">
            <a:extLst>
              <a:ext uri="{FF2B5EF4-FFF2-40B4-BE49-F238E27FC236}">
                <a16:creationId xmlns:a16="http://schemas.microsoft.com/office/drawing/2014/main" id="{A6E4A65D-85F0-B1CB-E5B9-7CFFC908AC2D}"/>
              </a:ext>
            </a:extLst>
          </p:cNvPr>
          <p:cNvPicPr>
            <a:picLocks noChangeAspect="1"/>
          </p:cNvPicPr>
          <p:nvPr/>
        </p:nvPicPr>
        <p:blipFill>
          <a:blip r:embed="rId2"/>
          <a:stretch>
            <a:fillRect/>
          </a:stretch>
        </p:blipFill>
        <p:spPr>
          <a:xfrm>
            <a:off x="486836" y="7901619"/>
            <a:ext cx="11237078" cy="4246834"/>
          </a:xfrm>
          <a:prstGeom prst="rect">
            <a:avLst/>
          </a:prstGeom>
        </p:spPr>
      </p:pic>
    </p:spTree>
    <p:extLst>
      <p:ext uri="{BB962C8B-B14F-4D97-AF65-F5344CB8AC3E}">
        <p14:creationId xmlns:p14="http://schemas.microsoft.com/office/powerpoint/2010/main" val="1873986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525411-7B8B-C75B-643C-F1F90320FE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C97B14-F66B-B311-1CB6-8CB378977DA2}"/>
              </a:ext>
            </a:extLst>
          </p:cNvPr>
          <p:cNvSpPr txBox="1"/>
          <p:nvPr/>
        </p:nvSpPr>
        <p:spPr>
          <a:xfrm>
            <a:off x="989314" y="2497976"/>
            <a:ext cx="10253128"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Définitions</a:t>
            </a:r>
          </a:p>
        </p:txBody>
      </p:sp>
      <p:cxnSp>
        <p:nvCxnSpPr>
          <p:cNvPr id="3" name="Straight Connector 2">
            <a:extLst>
              <a:ext uri="{FF2B5EF4-FFF2-40B4-BE49-F238E27FC236}">
                <a16:creationId xmlns:a16="http://schemas.microsoft.com/office/drawing/2014/main" id="{317998D7-B382-CC20-3376-A51D9701929D}"/>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3DA07C4-DD0E-9112-509A-EED6EECF840A}"/>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ooks with solid fill">
            <a:extLst>
              <a:ext uri="{FF2B5EF4-FFF2-40B4-BE49-F238E27FC236}">
                <a16:creationId xmlns:a16="http://schemas.microsoft.com/office/drawing/2014/main" id="{7C39E9FA-C9AB-05AE-1E4F-056D970433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2503" y="7436592"/>
            <a:ext cx="406991" cy="406991"/>
          </a:xfrm>
          <a:prstGeom prst="rect">
            <a:avLst/>
          </a:prstGeom>
        </p:spPr>
      </p:pic>
      <p:sp>
        <p:nvSpPr>
          <p:cNvPr id="6" name="TextBox 5">
            <a:extLst>
              <a:ext uri="{FF2B5EF4-FFF2-40B4-BE49-F238E27FC236}">
                <a16:creationId xmlns:a16="http://schemas.microsoft.com/office/drawing/2014/main" id="{36AF5F84-EF00-3648-ABF4-D026C659068C}"/>
              </a:ext>
            </a:extLst>
          </p:cNvPr>
          <p:cNvSpPr txBox="1"/>
          <p:nvPr/>
        </p:nvSpPr>
        <p:spPr>
          <a:xfrm>
            <a:off x="310208" y="7805074"/>
            <a:ext cx="5785792" cy="5078313"/>
          </a:xfrm>
          <a:prstGeom prst="rect">
            <a:avLst/>
          </a:prstGeom>
          <a:noFill/>
        </p:spPr>
        <p:txBody>
          <a:bodyPr wrap="square" rtlCol="0">
            <a:spAutoFit/>
          </a:bodyPr>
          <a:lstStyle/>
          <a:p>
            <a:pPr algn="just"/>
            <a:r>
              <a:rPr lang="fr-FR" dirty="0">
                <a:solidFill>
                  <a:schemeClr val="bg1"/>
                </a:solidFill>
                <a:effectLst/>
                <a:latin typeface="Times New Roman" panose="02020603050405020304" pitchFamily="18" charset="0"/>
              </a:rPr>
              <a:t>La supervision consiste à surveiller les systèmes et à récupérer les informations sur leur état et leur</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comportement, ce qui peut être fait par interrogation périodique ou par remontée non sollicitée d’informations de la part des équipements de réseaux eux-mêmes.</a:t>
            </a:r>
            <a:r>
              <a:rPr lang="fr-FR" b="1" i="1" dirty="0">
                <a:solidFill>
                  <a:schemeClr val="bg1"/>
                </a:solidFill>
                <a:effectLst/>
                <a:latin typeface="Times New Roman" panose="02020603050405020304" pitchFamily="18" charset="0"/>
              </a:rPr>
              <a:t> </a:t>
            </a:r>
            <a:r>
              <a:rPr lang="fr-FR" dirty="0">
                <a:solidFill>
                  <a:schemeClr val="bg1"/>
                </a:solidFill>
                <a:effectLst/>
                <a:latin typeface="Times New Roman" panose="02020603050405020304" pitchFamily="18" charset="0"/>
              </a:rPr>
              <a:t>Le plus grand souci d’un administrateur est la panne. En effet, il doit pouvoir réagir le plus rapidement possible pour effectuer les réparations nécessaires. Il faut pouvoir surveiller de manière continu l’état des réseaux afin d’éviter un arrêt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prolongé de celui-ci. La supervision doit permettre d’anticiper les problèmes et de faire remonter les informations sur l’état des équipements et des logiciels.</a:t>
            </a:r>
          </a:p>
          <a:p>
            <a:pPr algn="just"/>
            <a:r>
              <a:rPr lang="fr-FR" dirty="0">
                <a:solidFill>
                  <a:schemeClr val="bg1"/>
                </a:solidFill>
                <a:effectLst/>
                <a:latin typeface="Times New Roman" panose="02020603050405020304" pitchFamily="18" charset="0"/>
              </a:rPr>
              <a:t>Plus le système est important et complexe, plus la supervision devient compliquée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sans les outils adéquats. Une grande majorité des logiciels de supervision sont basés sur </a:t>
            </a:r>
            <a:r>
              <a:rPr lang="fr-FR" i="1" dirty="0">
                <a:solidFill>
                  <a:schemeClr val="bg1"/>
                </a:solidFill>
                <a:effectLst/>
                <a:latin typeface="Times New Roman" panose="02020603050405020304" pitchFamily="18" charset="0"/>
              </a:rPr>
              <a:t>le protocole SNMP</a:t>
            </a:r>
            <a:r>
              <a:rPr lang="fr-FR" dirty="0">
                <a:solidFill>
                  <a:schemeClr val="bg1"/>
                </a:solidFill>
                <a:effectLst/>
                <a:latin typeface="Times New Roman" panose="02020603050405020304" pitchFamily="18" charset="0"/>
              </a:rPr>
              <a:t> qui existe depuis de nombreuses années. La plupart de ces outils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permettent de nombreuses fonctions dont voici les principales :</a:t>
            </a:r>
          </a:p>
        </p:txBody>
      </p:sp>
      <p:pic>
        <p:nvPicPr>
          <p:cNvPr id="7" name="Picture 2" descr="Supervision de Réseaux et Services - Cours - FUN MOOC">
            <a:extLst>
              <a:ext uri="{FF2B5EF4-FFF2-40B4-BE49-F238E27FC236}">
                <a16:creationId xmlns:a16="http://schemas.microsoft.com/office/drawing/2014/main" id="{BC07C2D9-7DD6-8EAC-E8B2-EF1696E26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3175" y="8744030"/>
            <a:ext cx="60288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9483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0B1F1-6D4C-4EF5-5DB2-77FF1E78DE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82C201-D76F-E4C4-C16E-98AD6582976A}"/>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B13108AD-161D-F126-596D-BF399139144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D0CB116-2157-A2B3-FEFE-7472BEDC42F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2AD4E04-1EE2-B856-9B6E-9A1B3FC7984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7EFBF01B-4AC4-AF23-4004-354B1D267650}"/>
              </a:ext>
            </a:extLst>
          </p:cNvPr>
          <p:cNvSpPr txBox="1"/>
          <p:nvPr/>
        </p:nvSpPr>
        <p:spPr>
          <a:xfrm>
            <a:off x="486836" y="1018116"/>
            <a:ext cx="2643481" cy="400110"/>
          </a:xfrm>
          <a:prstGeom prst="rect">
            <a:avLst/>
          </a:prstGeom>
          <a:noFill/>
        </p:spPr>
        <p:txBody>
          <a:bodyPr wrap="none" rtlCol="0">
            <a:spAutoFit/>
          </a:bodyPr>
          <a:lstStyle/>
          <a:p>
            <a:r>
              <a:rPr lang="en-GB" sz="2000" b="1" i="0" dirty="0">
                <a:solidFill>
                  <a:srgbClr val="FFFFFF"/>
                </a:solidFill>
                <a:effectLst/>
                <a:latin typeface="CiscoSansTT"/>
              </a:rPr>
              <a:t>Denial-of-Service (DoS)</a:t>
            </a:r>
            <a:endParaRPr lang="fr-FR" sz="2000" dirty="0"/>
          </a:p>
        </p:txBody>
      </p:sp>
      <p:sp>
        <p:nvSpPr>
          <p:cNvPr id="8" name="TextBox 7">
            <a:extLst>
              <a:ext uri="{FF2B5EF4-FFF2-40B4-BE49-F238E27FC236}">
                <a16:creationId xmlns:a16="http://schemas.microsoft.com/office/drawing/2014/main" id="{920A50AA-7982-A56C-9F63-B5141C960221}"/>
              </a:ext>
            </a:extLst>
          </p:cNvPr>
          <p:cNvSpPr txBox="1"/>
          <p:nvPr/>
        </p:nvSpPr>
        <p:spPr>
          <a:xfrm>
            <a:off x="468086" y="1595504"/>
            <a:ext cx="11237078"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pic>
        <p:nvPicPr>
          <p:cNvPr id="10" name="Picture 9">
            <a:extLst>
              <a:ext uri="{FF2B5EF4-FFF2-40B4-BE49-F238E27FC236}">
                <a16:creationId xmlns:a16="http://schemas.microsoft.com/office/drawing/2014/main" id="{0762B9FA-49AA-9A97-932D-FE6B06A5FB07}"/>
              </a:ext>
            </a:extLst>
          </p:cNvPr>
          <p:cNvPicPr>
            <a:picLocks noChangeAspect="1"/>
          </p:cNvPicPr>
          <p:nvPr/>
        </p:nvPicPr>
        <p:blipFill>
          <a:blip r:embed="rId2"/>
          <a:stretch>
            <a:fillRect/>
          </a:stretch>
        </p:blipFill>
        <p:spPr>
          <a:xfrm>
            <a:off x="486836" y="2611167"/>
            <a:ext cx="11237078" cy="4246834"/>
          </a:xfrm>
          <a:prstGeom prst="rect">
            <a:avLst/>
          </a:prstGeom>
        </p:spPr>
      </p:pic>
    </p:spTree>
    <p:extLst>
      <p:ext uri="{BB962C8B-B14F-4D97-AF65-F5344CB8AC3E}">
        <p14:creationId xmlns:p14="http://schemas.microsoft.com/office/powerpoint/2010/main" val="920939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9EBD5-8577-333C-3E2F-5F350E3485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C286B4-30EF-C908-47C2-2F8348DAC706}"/>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CEAE2E11-8DD4-6B91-04A6-289150068F8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9213C16-BA3D-E911-0F3A-78B3D4FA90A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385BAB0-CB59-9BC3-C9DD-189CCA7480C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6070FF1B-5FE4-0AE1-F737-FC3AA8C1D402}"/>
              </a:ext>
            </a:extLst>
          </p:cNvPr>
          <p:cNvSpPr txBox="1"/>
          <p:nvPr/>
        </p:nvSpPr>
        <p:spPr>
          <a:xfrm>
            <a:off x="486836" y="1018116"/>
            <a:ext cx="2643481" cy="400110"/>
          </a:xfrm>
          <a:prstGeom prst="rect">
            <a:avLst/>
          </a:prstGeom>
          <a:noFill/>
        </p:spPr>
        <p:txBody>
          <a:bodyPr wrap="none" rtlCol="0">
            <a:spAutoFit/>
          </a:bodyPr>
          <a:lstStyle/>
          <a:p>
            <a:r>
              <a:rPr lang="en-GB" sz="2000" b="1" i="0" dirty="0">
                <a:solidFill>
                  <a:srgbClr val="FFFFFF"/>
                </a:solidFill>
                <a:effectLst/>
                <a:latin typeface="CiscoSansTT"/>
              </a:rPr>
              <a:t>Denial-of-Service (DoS)</a:t>
            </a:r>
            <a:endParaRPr lang="fr-FR" sz="2000" dirty="0"/>
          </a:p>
        </p:txBody>
      </p:sp>
      <p:sp>
        <p:nvSpPr>
          <p:cNvPr id="8" name="TextBox 7">
            <a:extLst>
              <a:ext uri="{FF2B5EF4-FFF2-40B4-BE49-F238E27FC236}">
                <a16:creationId xmlns:a16="http://schemas.microsoft.com/office/drawing/2014/main" id="{E410A77B-F715-205F-4DAC-901DBECC2024}"/>
              </a:ext>
            </a:extLst>
          </p:cNvPr>
          <p:cNvSpPr txBox="1"/>
          <p:nvPr/>
        </p:nvSpPr>
        <p:spPr>
          <a:xfrm>
            <a:off x="468086" y="1595504"/>
            <a:ext cx="11237078"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pic>
        <p:nvPicPr>
          <p:cNvPr id="10" name="Picture 9">
            <a:extLst>
              <a:ext uri="{FF2B5EF4-FFF2-40B4-BE49-F238E27FC236}">
                <a16:creationId xmlns:a16="http://schemas.microsoft.com/office/drawing/2014/main" id="{0A0475A4-18D7-FD46-6679-9A1E53211B6D}"/>
              </a:ext>
            </a:extLst>
          </p:cNvPr>
          <p:cNvPicPr>
            <a:picLocks noChangeAspect="1"/>
          </p:cNvPicPr>
          <p:nvPr/>
        </p:nvPicPr>
        <p:blipFill>
          <a:blip r:embed="rId2"/>
          <a:srcRect r="50762"/>
          <a:stretch/>
        </p:blipFill>
        <p:spPr>
          <a:xfrm>
            <a:off x="486836" y="2611167"/>
            <a:ext cx="5532964" cy="4246834"/>
          </a:xfrm>
          <a:prstGeom prst="rect">
            <a:avLst/>
          </a:prstGeom>
        </p:spPr>
      </p:pic>
      <p:sp>
        <p:nvSpPr>
          <p:cNvPr id="3" name="TextBox 2">
            <a:extLst>
              <a:ext uri="{FF2B5EF4-FFF2-40B4-BE49-F238E27FC236}">
                <a16:creationId xmlns:a16="http://schemas.microsoft.com/office/drawing/2014/main" id="{0B226B44-3649-EEBB-0163-49119184D974}"/>
              </a:ext>
            </a:extLst>
          </p:cNvPr>
          <p:cNvSpPr txBox="1"/>
          <p:nvPr/>
        </p:nvSpPr>
        <p:spPr>
          <a:xfrm>
            <a:off x="6396867" y="3465513"/>
            <a:ext cx="4931229" cy="1938992"/>
          </a:xfrm>
          <a:prstGeom prst="rect">
            <a:avLst/>
          </a:prstGeom>
          <a:noFill/>
        </p:spPr>
        <p:txBody>
          <a:bodyPr wrap="square" rtlCol="0">
            <a:spAutoFit/>
          </a:bodyPr>
          <a:lstStyle/>
          <a:p>
            <a:pPr algn="just"/>
            <a:r>
              <a:rPr lang="en-GB" sz="2000" b="1" i="0" dirty="0">
                <a:solidFill>
                  <a:schemeClr val="bg1"/>
                </a:solidFill>
                <a:effectLst/>
              </a:rPr>
              <a:t>Overwhelming quantity of traffic</a:t>
            </a:r>
          </a:p>
          <a:p>
            <a:pPr algn="just"/>
            <a:r>
              <a:rPr lang="en-GB" sz="2000" b="0" i="0" dirty="0">
                <a:solidFill>
                  <a:schemeClr val="bg1"/>
                </a:solidFill>
                <a:effectLst/>
              </a:rPr>
              <a:t>This is when a network, host or application is sent an enormous amount of data at a rate which it cannot handle. This causes a slowdown in transmission or response, or the device or service to crash.</a:t>
            </a:r>
            <a:endParaRPr lang="fr-FR" sz="2000" dirty="0">
              <a:solidFill>
                <a:schemeClr val="bg1"/>
              </a:solidFill>
            </a:endParaRPr>
          </a:p>
        </p:txBody>
      </p:sp>
    </p:spTree>
    <p:extLst>
      <p:ext uri="{BB962C8B-B14F-4D97-AF65-F5344CB8AC3E}">
        <p14:creationId xmlns:p14="http://schemas.microsoft.com/office/powerpoint/2010/main" val="684551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4032-150B-5EA4-38A5-F4907BB2DD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203151-7AC6-18A1-67EA-B49635391B17}"/>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B40800E8-6F8E-587B-541F-EBDD8B89486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971A5C33-29EE-BF65-07E8-8162FCE1622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9DB25D5-F7DD-1597-A407-2ED8BA0083B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EF56B225-5518-21B7-B2DD-5D697F8AA347}"/>
              </a:ext>
            </a:extLst>
          </p:cNvPr>
          <p:cNvSpPr txBox="1"/>
          <p:nvPr/>
        </p:nvSpPr>
        <p:spPr>
          <a:xfrm>
            <a:off x="486836" y="1018116"/>
            <a:ext cx="2643481" cy="400110"/>
          </a:xfrm>
          <a:prstGeom prst="rect">
            <a:avLst/>
          </a:prstGeom>
          <a:noFill/>
        </p:spPr>
        <p:txBody>
          <a:bodyPr wrap="none" rtlCol="0">
            <a:spAutoFit/>
          </a:bodyPr>
          <a:lstStyle/>
          <a:p>
            <a:r>
              <a:rPr lang="en-GB" sz="2000" b="1" i="0" dirty="0">
                <a:solidFill>
                  <a:srgbClr val="FFFFFF"/>
                </a:solidFill>
                <a:effectLst/>
                <a:latin typeface="CiscoSansTT"/>
              </a:rPr>
              <a:t>Denial-of-Service (DoS)</a:t>
            </a:r>
            <a:endParaRPr lang="fr-FR" sz="2000" dirty="0"/>
          </a:p>
        </p:txBody>
      </p:sp>
      <p:sp>
        <p:nvSpPr>
          <p:cNvPr id="8" name="TextBox 7">
            <a:extLst>
              <a:ext uri="{FF2B5EF4-FFF2-40B4-BE49-F238E27FC236}">
                <a16:creationId xmlns:a16="http://schemas.microsoft.com/office/drawing/2014/main" id="{D524787C-063E-7225-3555-3B60BEA93199}"/>
              </a:ext>
            </a:extLst>
          </p:cNvPr>
          <p:cNvSpPr txBox="1"/>
          <p:nvPr/>
        </p:nvSpPr>
        <p:spPr>
          <a:xfrm>
            <a:off x="468086" y="1595504"/>
            <a:ext cx="11237078"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pic>
        <p:nvPicPr>
          <p:cNvPr id="10" name="Picture 9">
            <a:extLst>
              <a:ext uri="{FF2B5EF4-FFF2-40B4-BE49-F238E27FC236}">
                <a16:creationId xmlns:a16="http://schemas.microsoft.com/office/drawing/2014/main" id="{719C2274-6A84-E5DE-0E8A-9DECF652F7EC}"/>
              </a:ext>
            </a:extLst>
          </p:cNvPr>
          <p:cNvPicPr>
            <a:picLocks noChangeAspect="1"/>
          </p:cNvPicPr>
          <p:nvPr/>
        </p:nvPicPr>
        <p:blipFill>
          <a:blip r:embed="rId2"/>
          <a:srcRect l="50595"/>
          <a:stretch/>
        </p:blipFill>
        <p:spPr>
          <a:xfrm>
            <a:off x="6172200" y="2611167"/>
            <a:ext cx="5551714" cy="4246834"/>
          </a:xfrm>
          <a:prstGeom prst="rect">
            <a:avLst/>
          </a:prstGeom>
        </p:spPr>
      </p:pic>
      <p:sp>
        <p:nvSpPr>
          <p:cNvPr id="3" name="TextBox 2">
            <a:extLst>
              <a:ext uri="{FF2B5EF4-FFF2-40B4-BE49-F238E27FC236}">
                <a16:creationId xmlns:a16="http://schemas.microsoft.com/office/drawing/2014/main" id="{E6962997-7037-7999-E4DE-8CED278637A1}"/>
              </a:ext>
            </a:extLst>
          </p:cNvPr>
          <p:cNvSpPr txBox="1"/>
          <p:nvPr/>
        </p:nvSpPr>
        <p:spPr>
          <a:xfrm>
            <a:off x="486837" y="2995646"/>
            <a:ext cx="5455488" cy="3477875"/>
          </a:xfrm>
          <a:prstGeom prst="rect">
            <a:avLst/>
          </a:prstGeom>
          <a:noFill/>
        </p:spPr>
        <p:txBody>
          <a:bodyPr wrap="square" rtlCol="0">
            <a:spAutoFit/>
          </a:bodyPr>
          <a:lstStyle/>
          <a:p>
            <a:pPr algn="just"/>
            <a:r>
              <a:rPr lang="en-GB" sz="2000" b="1" i="0" dirty="0">
                <a:solidFill>
                  <a:schemeClr val="bg1"/>
                </a:solidFill>
                <a:effectLst/>
              </a:rPr>
              <a:t>Maliciously formatted packets</a:t>
            </a:r>
          </a:p>
          <a:p>
            <a:pPr algn="just"/>
            <a:r>
              <a:rPr lang="en-GB" sz="2000" b="0" i="0" dirty="0">
                <a:solidFill>
                  <a:schemeClr val="bg1"/>
                </a:solidFill>
                <a:effectLst/>
              </a:rPr>
              <a:t>A packet is a collection of data that flows between a source and a receiver computer or application over a network, such as the Internet. When a maliciously formatted packet is sent, the receiver will be unable to handle it.</a:t>
            </a:r>
          </a:p>
          <a:p>
            <a:pPr algn="just"/>
            <a:r>
              <a:rPr lang="en-GB" sz="2000" b="0" i="0" dirty="0">
                <a:solidFill>
                  <a:schemeClr val="bg1"/>
                </a:solidFill>
                <a:effectLst/>
              </a:rPr>
              <a:t>For example, if an attacker forwards packets containing errors or improperly formatted packets that cannot be identified by an application, this will cause the receiving device to run very slowly or crash.</a:t>
            </a:r>
            <a:endParaRPr lang="fr-FR" sz="2000" dirty="0">
              <a:solidFill>
                <a:schemeClr val="bg1"/>
              </a:solidFill>
            </a:endParaRPr>
          </a:p>
        </p:txBody>
      </p:sp>
    </p:spTree>
    <p:extLst>
      <p:ext uri="{BB962C8B-B14F-4D97-AF65-F5344CB8AC3E}">
        <p14:creationId xmlns:p14="http://schemas.microsoft.com/office/powerpoint/2010/main" val="3065914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6CCCC-8864-B7FF-42CB-F120D58E4A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799EEE-B6C1-2D47-BE84-DBC83B0664DD}"/>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E983110E-08DE-81DF-38FE-7888A228CD6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977F45E-D9A3-C503-54A4-DACE4AD28EF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CBC3B51-8360-1318-85C9-8BEBF6539CB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176DC88A-81E0-EAB2-52B3-BB94995E2617}"/>
              </a:ext>
            </a:extLst>
          </p:cNvPr>
          <p:cNvSpPr txBox="1"/>
          <p:nvPr/>
        </p:nvSpPr>
        <p:spPr>
          <a:xfrm>
            <a:off x="486836" y="1312030"/>
            <a:ext cx="1858586" cy="400110"/>
          </a:xfrm>
          <a:prstGeom prst="rect">
            <a:avLst/>
          </a:prstGeom>
          <a:noFill/>
        </p:spPr>
        <p:txBody>
          <a:bodyPr wrap="none" rtlCol="0">
            <a:spAutoFit/>
          </a:bodyPr>
          <a:lstStyle/>
          <a:p>
            <a:r>
              <a:rPr lang="en-GB" sz="2000" b="1" i="0" dirty="0">
                <a:solidFill>
                  <a:srgbClr val="FFFFFF"/>
                </a:solidFill>
                <a:effectLst/>
              </a:rPr>
              <a:t>Distributed DoS</a:t>
            </a:r>
            <a:endParaRPr lang="fr-FR" sz="2000" dirty="0"/>
          </a:p>
        </p:txBody>
      </p:sp>
      <p:sp>
        <p:nvSpPr>
          <p:cNvPr id="8" name="TextBox 7">
            <a:extLst>
              <a:ext uri="{FF2B5EF4-FFF2-40B4-BE49-F238E27FC236}">
                <a16:creationId xmlns:a16="http://schemas.microsoft.com/office/drawing/2014/main" id="{3A02E461-F2B3-44A2-AD5E-5D2D225202C9}"/>
              </a:ext>
            </a:extLst>
          </p:cNvPr>
          <p:cNvSpPr txBox="1"/>
          <p:nvPr/>
        </p:nvSpPr>
        <p:spPr>
          <a:xfrm>
            <a:off x="487020" y="2342128"/>
            <a:ext cx="11237078" cy="2246769"/>
          </a:xfrm>
          <a:prstGeom prst="rect">
            <a:avLst/>
          </a:prstGeom>
          <a:noFill/>
        </p:spPr>
        <p:txBody>
          <a:bodyPr wrap="square" rtlCol="0">
            <a:spAutoFit/>
          </a:bodyPr>
          <a:lstStyle/>
          <a:p>
            <a:pPr algn="just"/>
            <a:r>
              <a:rPr lang="en-GB" sz="2000" b="0" i="0" dirty="0">
                <a:solidFill>
                  <a:srgbClr val="FFFFFF"/>
                </a:solidFill>
                <a:effectLst/>
              </a:rPr>
              <a:t>A Distributed DoS (DDoS) attack is similar to a DoS attack but originates from multiple, coordinated sources. For example:</a:t>
            </a:r>
          </a:p>
          <a:p>
            <a:pPr marL="342900" indent="-342900" algn="just">
              <a:buFont typeface="Arial" panose="020B0604020202020204" pitchFamily="34" charset="0"/>
              <a:buChar char="•"/>
            </a:pPr>
            <a:r>
              <a:rPr lang="en-GB" sz="2000" b="0" i="0" dirty="0">
                <a:solidFill>
                  <a:srgbClr val="FFFFFF"/>
                </a:solidFill>
                <a:effectLst/>
              </a:rPr>
              <a:t>An attacker builds a network (botnet) of infected hosts called zombies, which are controlled by handler systems.</a:t>
            </a:r>
          </a:p>
          <a:p>
            <a:pPr marL="342900" indent="-342900" algn="just">
              <a:buFont typeface="Arial" panose="020B0604020202020204" pitchFamily="34" charset="0"/>
              <a:buChar char="•"/>
            </a:pPr>
            <a:r>
              <a:rPr lang="en-GB" sz="2000" b="0" i="0" dirty="0">
                <a:solidFill>
                  <a:srgbClr val="FFFFFF"/>
                </a:solidFill>
                <a:effectLst/>
              </a:rPr>
              <a:t>The zombie computers will constantly scan and infect more hosts, creating more and more zombies.</a:t>
            </a:r>
          </a:p>
          <a:p>
            <a:pPr marL="342900" indent="-342900" algn="just">
              <a:buFont typeface="Arial" panose="020B0604020202020204" pitchFamily="34" charset="0"/>
              <a:buChar char="•"/>
            </a:pPr>
            <a:r>
              <a:rPr lang="en-GB" sz="2000" b="0" i="0" dirty="0">
                <a:solidFill>
                  <a:srgbClr val="FFFFFF"/>
                </a:solidFill>
                <a:effectLst/>
              </a:rPr>
              <a:t>When ready, the hacker will instruct the handler systems to make the botnet of zombies carry out a DDoS attack.</a:t>
            </a:r>
          </a:p>
        </p:txBody>
      </p:sp>
      <p:sp>
        <p:nvSpPr>
          <p:cNvPr id="3" name="TextBox 2">
            <a:extLst>
              <a:ext uri="{FF2B5EF4-FFF2-40B4-BE49-F238E27FC236}">
                <a16:creationId xmlns:a16="http://schemas.microsoft.com/office/drawing/2014/main" id="{C919834E-A9AA-EAAB-B426-16ED2CE01965}"/>
              </a:ext>
            </a:extLst>
          </p:cNvPr>
          <p:cNvSpPr txBox="1"/>
          <p:nvPr/>
        </p:nvSpPr>
        <p:spPr>
          <a:xfrm>
            <a:off x="468086" y="-1517808"/>
            <a:ext cx="11237078" cy="1015663"/>
          </a:xfrm>
          <a:prstGeom prst="rect">
            <a:avLst/>
          </a:prstGeom>
          <a:noFill/>
        </p:spPr>
        <p:txBody>
          <a:bodyPr wrap="square" rtlCol="0">
            <a:spAutoFit/>
          </a:bodyPr>
          <a:lstStyle/>
          <a:p>
            <a:pPr algn="l"/>
            <a:r>
              <a:rPr lang="en-GB" sz="2000" b="0" i="0" dirty="0">
                <a:solidFill>
                  <a:srgbClr val="FFFFFF"/>
                </a:solidFill>
                <a:effectLst/>
                <a:latin typeface="CiscoSansTT"/>
              </a:rPr>
              <a:t>Denial-of-Service (DoS) attacks are a type of network attack that is relatively simple to carry out, even by an unskilled attacker. A DoS attack results in some sort of interruption of network service to users, devices or applications.</a:t>
            </a:r>
          </a:p>
        </p:txBody>
      </p:sp>
      <p:pic>
        <p:nvPicPr>
          <p:cNvPr id="6" name="Picture 5">
            <a:extLst>
              <a:ext uri="{FF2B5EF4-FFF2-40B4-BE49-F238E27FC236}">
                <a16:creationId xmlns:a16="http://schemas.microsoft.com/office/drawing/2014/main" id="{41A43A64-929B-56AC-4F30-5D142A327332}"/>
              </a:ext>
            </a:extLst>
          </p:cNvPr>
          <p:cNvPicPr>
            <a:picLocks noChangeAspect="1"/>
          </p:cNvPicPr>
          <p:nvPr/>
        </p:nvPicPr>
        <p:blipFill>
          <a:blip r:embed="rId2"/>
          <a:srcRect l="50595"/>
          <a:stretch/>
        </p:blipFill>
        <p:spPr>
          <a:xfrm>
            <a:off x="13313221" y="2611167"/>
            <a:ext cx="5551714" cy="4246834"/>
          </a:xfrm>
          <a:prstGeom prst="rect">
            <a:avLst/>
          </a:prstGeom>
        </p:spPr>
      </p:pic>
      <p:sp>
        <p:nvSpPr>
          <p:cNvPr id="7" name="TextBox 6">
            <a:extLst>
              <a:ext uri="{FF2B5EF4-FFF2-40B4-BE49-F238E27FC236}">
                <a16:creationId xmlns:a16="http://schemas.microsoft.com/office/drawing/2014/main" id="{47155C4B-47A5-1BFE-E94B-B61B76179728}"/>
              </a:ext>
            </a:extLst>
          </p:cNvPr>
          <p:cNvSpPr txBox="1"/>
          <p:nvPr/>
        </p:nvSpPr>
        <p:spPr>
          <a:xfrm>
            <a:off x="-6763041" y="2995646"/>
            <a:ext cx="5455488" cy="3477875"/>
          </a:xfrm>
          <a:prstGeom prst="rect">
            <a:avLst/>
          </a:prstGeom>
          <a:noFill/>
        </p:spPr>
        <p:txBody>
          <a:bodyPr wrap="square" rtlCol="0">
            <a:spAutoFit/>
          </a:bodyPr>
          <a:lstStyle/>
          <a:p>
            <a:pPr algn="just"/>
            <a:r>
              <a:rPr lang="en-GB" sz="2000" b="1" i="0" dirty="0">
                <a:solidFill>
                  <a:schemeClr val="bg1"/>
                </a:solidFill>
                <a:effectLst/>
              </a:rPr>
              <a:t>Maliciously formatted packets</a:t>
            </a:r>
          </a:p>
          <a:p>
            <a:pPr algn="just"/>
            <a:r>
              <a:rPr lang="en-GB" sz="2000" b="0" i="0" dirty="0">
                <a:solidFill>
                  <a:schemeClr val="bg1"/>
                </a:solidFill>
                <a:effectLst/>
              </a:rPr>
              <a:t>A packet is a collection of data that flows between a source and a receiver computer or application over a network, such as the Internet. When a maliciously formatted packet is sent, the receiver will be unable to handle it.</a:t>
            </a:r>
          </a:p>
          <a:p>
            <a:pPr algn="just"/>
            <a:r>
              <a:rPr lang="en-GB" sz="2000" b="0" i="0" dirty="0">
                <a:solidFill>
                  <a:schemeClr val="bg1"/>
                </a:solidFill>
                <a:effectLst/>
              </a:rPr>
              <a:t>For example, if an attacker forwards packets containing errors or improperly formatted packets that cannot be identified by an application, this will cause the receiving device to run very slowly or crash.</a:t>
            </a:r>
            <a:endParaRPr lang="fr-FR" sz="2000" dirty="0">
              <a:solidFill>
                <a:schemeClr val="bg1"/>
              </a:solidFill>
            </a:endParaRPr>
          </a:p>
        </p:txBody>
      </p:sp>
    </p:spTree>
    <p:extLst>
      <p:ext uri="{BB962C8B-B14F-4D97-AF65-F5344CB8AC3E}">
        <p14:creationId xmlns:p14="http://schemas.microsoft.com/office/powerpoint/2010/main" val="2670175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A82D5-C388-7531-706A-00BB2AD2FA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2CABA-441A-AB84-8DC8-780AB2766068}"/>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0E698529-13CA-035B-4039-CB1AF0EEA6D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909CD3D-45F1-FAAD-86F6-1FF9BF19125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D419EB2-BA67-64A0-A69E-1FBED2AACE1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6687A3EE-449A-C8CF-AC29-C15C9ED74DD7}"/>
              </a:ext>
            </a:extLst>
          </p:cNvPr>
          <p:cNvSpPr txBox="1"/>
          <p:nvPr/>
        </p:nvSpPr>
        <p:spPr>
          <a:xfrm>
            <a:off x="486836" y="1094316"/>
            <a:ext cx="1858586" cy="400110"/>
          </a:xfrm>
          <a:prstGeom prst="rect">
            <a:avLst/>
          </a:prstGeom>
          <a:noFill/>
        </p:spPr>
        <p:txBody>
          <a:bodyPr wrap="none" rtlCol="0">
            <a:spAutoFit/>
          </a:bodyPr>
          <a:lstStyle/>
          <a:p>
            <a:r>
              <a:rPr lang="en-GB" sz="2000" b="1" i="0" dirty="0">
                <a:solidFill>
                  <a:srgbClr val="FFFFFF"/>
                </a:solidFill>
                <a:effectLst/>
              </a:rPr>
              <a:t>Distributed DoS</a:t>
            </a:r>
            <a:endParaRPr lang="fr-FR" sz="2000" dirty="0"/>
          </a:p>
        </p:txBody>
      </p:sp>
      <p:pic>
        <p:nvPicPr>
          <p:cNvPr id="3" name="Screen Recording 2024-11-02 at 12.08.55.mov">
            <a:hlinkClick r:id="" action="ppaction://media"/>
            <a:extLst>
              <a:ext uri="{FF2B5EF4-FFF2-40B4-BE49-F238E27FC236}">
                <a16:creationId xmlns:a16="http://schemas.microsoft.com/office/drawing/2014/main" id="{4EC80428-E42F-3B9A-66B6-543A1999F3E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b="11192"/>
          <a:stretch/>
        </p:blipFill>
        <p:spPr>
          <a:xfrm>
            <a:off x="1379177" y="1509656"/>
            <a:ext cx="9433644" cy="5348344"/>
          </a:xfrm>
          <a:prstGeom prst="rect">
            <a:avLst/>
          </a:prstGeom>
        </p:spPr>
      </p:pic>
      <p:sp>
        <p:nvSpPr>
          <p:cNvPr id="6" name="TextBox 5">
            <a:extLst>
              <a:ext uri="{FF2B5EF4-FFF2-40B4-BE49-F238E27FC236}">
                <a16:creationId xmlns:a16="http://schemas.microsoft.com/office/drawing/2014/main" id="{DF5ED6A2-6072-BF4C-B9B3-873A9B4F8CCF}"/>
              </a:ext>
            </a:extLst>
          </p:cNvPr>
          <p:cNvSpPr txBox="1"/>
          <p:nvPr/>
        </p:nvSpPr>
        <p:spPr>
          <a:xfrm>
            <a:off x="487020" y="7523723"/>
            <a:ext cx="11237078" cy="2246769"/>
          </a:xfrm>
          <a:prstGeom prst="rect">
            <a:avLst/>
          </a:prstGeom>
          <a:noFill/>
        </p:spPr>
        <p:txBody>
          <a:bodyPr wrap="square" rtlCol="0">
            <a:spAutoFit/>
          </a:bodyPr>
          <a:lstStyle/>
          <a:p>
            <a:pPr algn="just"/>
            <a:r>
              <a:rPr lang="en-GB" sz="2000" b="0" i="0" dirty="0">
                <a:solidFill>
                  <a:srgbClr val="FFFFFF"/>
                </a:solidFill>
                <a:effectLst/>
              </a:rPr>
              <a:t>A Distributed DoS (DDoS) attack is similar to a DoS attack but originates from multiple, coordinated sources. For example:</a:t>
            </a:r>
          </a:p>
          <a:p>
            <a:pPr marL="342900" indent="-342900" algn="just">
              <a:buFont typeface="Arial" panose="020B0604020202020204" pitchFamily="34" charset="0"/>
              <a:buChar char="•"/>
            </a:pPr>
            <a:r>
              <a:rPr lang="en-GB" sz="2000" b="0" i="0" dirty="0">
                <a:solidFill>
                  <a:srgbClr val="FFFFFF"/>
                </a:solidFill>
                <a:effectLst/>
              </a:rPr>
              <a:t>An attacker builds a network (botnet) of infected hosts called zombies, which are controlled by handler systems.</a:t>
            </a:r>
          </a:p>
          <a:p>
            <a:pPr marL="342900" indent="-342900" algn="just">
              <a:buFont typeface="Arial" panose="020B0604020202020204" pitchFamily="34" charset="0"/>
              <a:buChar char="•"/>
            </a:pPr>
            <a:r>
              <a:rPr lang="en-GB" sz="2000" b="0" i="0" dirty="0">
                <a:solidFill>
                  <a:srgbClr val="FFFFFF"/>
                </a:solidFill>
                <a:effectLst/>
              </a:rPr>
              <a:t>The zombie computers will constantly scan and infect more hosts, creating more and more zombies.</a:t>
            </a:r>
          </a:p>
          <a:p>
            <a:pPr marL="342900" indent="-342900" algn="just">
              <a:buFont typeface="Arial" panose="020B0604020202020204" pitchFamily="34" charset="0"/>
              <a:buChar char="•"/>
            </a:pPr>
            <a:r>
              <a:rPr lang="en-GB" sz="2000" b="0" i="0" dirty="0">
                <a:solidFill>
                  <a:srgbClr val="FFFFFF"/>
                </a:solidFill>
                <a:effectLst/>
              </a:rPr>
              <a:t>When ready, the hacker will instruct the handler systems to make the botnet of zombies carry out a DDoS attack.</a:t>
            </a:r>
          </a:p>
        </p:txBody>
      </p:sp>
      <p:sp>
        <p:nvSpPr>
          <p:cNvPr id="7" name="TextBox 6">
            <a:extLst>
              <a:ext uri="{FF2B5EF4-FFF2-40B4-BE49-F238E27FC236}">
                <a16:creationId xmlns:a16="http://schemas.microsoft.com/office/drawing/2014/main" id="{A03C8010-5BE8-7D8F-5A38-622F6D4E813F}"/>
              </a:ext>
            </a:extLst>
          </p:cNvPr>
          <p:cNvSpPr txBox="1"/>
          <p:nvPr/>
        </p:nvSpPr>
        <p:spPr>
          <a:xfrm>
            <a:off x="487020" y="-2730610"/>
            <a:ext cx="11237078" cy="2246769"/>
          </a:xfrm>
          <a:prstGeom prst="rect">
            <a:avLst/>
          </a:prstGeom>
          <a:noFill/>
        </p:spPr>
        <p:txBody>
          <a:bodyPr wrap="square" rtlCol="0">
            <a:spAutoFit/>
          </a:bodyPr>
          <a:lstStyle/>
          <a:p>
            <a:pPr algn="just"/>
            <a:r>
              <a:rPr lang="en-GB" sz="2000" b="0" i="0" dirty="0">
                <a:solidFill>
                  <a:srgbClr val="FFFFFF"/>
                </a:solidFill>
                <a:effectLst/>
              </a:rPr>
              <a:t>A bot computer is typically infected by visiting an unsafe website or opening an infected email attachment or infected media file. A botnet is a group of bots, connected through the Internet, that can be controlled by a malicious individual or group. It can have tens of thousands, or even hundreds of thousands, of bots that are typically controlled through a command and control server.</a:t>
            </a:r>
          </a:p>
          <a:p>
            <a:pPr algn="just"/>
            <a:r>
              <a:rPr lang="en-GB" sz="2000" b="0" i="0" dirty="0">
                <a:solidFill>
                  <a:srgbClr val="FFFFFF"/>
                </a:solidFill>
                <a:effectLst/>
              </a:rPr>
              <a:t>These bots can be activated to distribute malware, launch DDoS attacks, distribute spam email, or execute brute-force password attacks. Cybercriminals will often rent out botnets to third parties for nefarious purposes.</a:t>
            </a:r>
          </a:p>
        </p:txBody>
      </p:sp>
    </p:spTree>
    <p:extLst>
      <p:ext uri="{BB962C8B-B14F-4D97-AF65-F5344CB8AC3E}">
        <p14:creationId xmlns:p14="http://schemas.microsoft.com/office/powerpoint/2010/main" val="1230630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8239-FE5D-00CB-53CF-7E3565A168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D1962F-131A-C5EC-BFCD-38D8311DB482}"/>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2C4E1E93-73DA-99C9-E4C6-8BB9FB8E1E9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BFA6FD5-8CB1-DD5C-5D73-9C74AFD9005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BD5AC31-B0AD-1CAD-A226-B82BC9FD053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79666CA4-6FCB-ECCC-B07C-A3E18A55F571}"/>
              </a:ext>
            </a:extLst>
          </p:cNvPr>
          <p:cNvSpPr txBox="1"/>
          <p:nvPr/>
        </p:nvSpPr>
        <p:spPr>
          <a:xfrm>
            <a:off x="486836" y="1312030"/>
            <a:ext cx="909095" cy="400110"/>
          </a:xfrm>
          <a:prstGeom prst="rect">
            <a:avLst/>
          </a:prstGeom>
          <a:noFill/>
        </p:spPr>
        <p:txBody>
          <a:bodyPr wrap="none" rtlCol="0">
            <a:spAutoFit/>
          </a:bodyPr>
          <a:lstStyle/>
          <a:p>
            <a:r>
              <a:rPr lang="en-GB" sz="2000" b="1" i="0" dirty="0">
                <a:solidFill>
                  <a:srgbClr val="FFFFFF"/>
                </a:solidFill>
                <a:effectLst/>
              </a:rPr>
              <a:t>Botnet</a:t>
            </a:r>
            <a:endParaRPr lang="fr-FR" sz="2000" dirty="0"/>
          </a:p>
        </p:txBody>
      </p:sp>
      <p:sp>
        <p:nvSpPr>
          <p:cNvPr id="8" name="TextBox 7">
            <a:extLst>
              <a:ext uri="{FF2B5EF4-FFF2-40B4-BE49-F238E27FC236}">
                <a16:creationId xmlns:a16="http://schemas.microsoft.com/office/drawing/2014/main" id="{6DB36E9C-5557-2339-8C43-1BED3E353F5B}"/>
              </a:ext>
            </a:extLst>
          </p:cNvPr>
          <p:cNvSpPr txBox="1"/>
          <p:nvPr/>
        </p:nvSpPr>
        <p:spPr>
          <a:xfrm>
            <a:off x="487020" y="2342128"/>
            <a:ext cx="11237078" cy="2246769"/>
          </a:xfrm>
          <a:prstGeom prst="rect">
            <a:avLst/>
          </a:prstGeom>
          <a:noFill/>
        </p:spPr>
        <p:txBody>
          <a:bodyPr wrap="square" rtlCol="0">
            <a:spAutoFit/>
          </a:bodyPr>
          <a:lstStyle/>
          <a:p>
            <a:pPr algn="just"/>
            <a:r>
              <a:rPr lang="en-GB" sz="2000" b="0" i="0" dirty="0">
                <a:solidFill>
                  <a:srgbClr val="FFFFFF"/>
                </a:solidFill>
                <a:effectLst/>
              </a:rPr>
              <a:t>A bot computer is typically infected by visiting an unsafe website or opening an infected email attachment or infected media file. A botnet is a group of bots, connected through the Internet, that can be controlled by a malicious individual or group. It can have tens of thousands, or even hundreds of thousands, of bots that are typically controlled through a command and control server.</a:t>
            </a:r>
          </a:p>
          <a:p>
            <a:pPr algn="just"/>
            <a:r>
              <a:rPr lang="en-GB" sz="2000" b="0" i="0" dirty="0">
                <a:solidFill>
                  <a:srgbClr val="FFFFFF"/>
                </a:solidFill>
                <a:effectLst/>
              </a:rPr>
              <a:t>These bots can be activated to distribute malware, launch DDoS attacks, distribute spam email, or execute brute-force password attacks. Cybercriminals will often rent out botnets to third parties for nefarious purposes.</a:t>
            </a:r>
          </a:p>
        </p:txBody>
      </p:sp>
      <p:pic>
        <p:nvPicPr>
          <p:cNvPr id="3" name="Picture 2">
            <a:extLst>
              <a:ext uri="{FF2B5EF4-FFF2-40B4-BE49-F238E27FC236}">
                <a16:creationId xmlns:a16="http://schemas.microsoft.com/office/drawing/2014/main" id="{9725AD5E-E9A4-1911-1B73-EE9E46B95F5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45419" y1="13326" x2="45419" y2="13326"/>
                        <a14:backgroundMark x1="53216" y1="12154" x2="53216" y2="12154"/>
                        <a14:backgroundMark x1="53655" y1="14819" x2="37476" y2="13859"/>
                        <a14:backgroundMark x1="37476" y1="13859" x2="37086" y2="13539"/>
                        <a14:backgroundMark x1="42203" y1="8422" x2="42446" y2="19296"/>
                        <a14:backgroundMark x1="42446" y1="19296" x2="42641" y2="19936"/>
                        <a14:backgroundMark x1="62573" y1="26759" x2="62573" y2="26759"/>
                        <a14:backgroundMark x1="60673" y1="25693" x2="60673" y2="25693"/>
                        <a14:backgroundMark x1="60673" y1="25693" x2="65497" y2="31663"/>
                        <a14:backgroundMark x1="65497" y1="31663" x2="65692" y2="32090"/>
                        <a14:backgroundMark x1="69152" y1="28678" x2="58674" y2="28891"/>
                        <a14:backgroundMark x1="58674" y1="28891" x2="58674" y2="28891"/>
                        <a14:backgroundMark x1="65448" y1="21855" x2="67105" y2="33475"/>
                        <a14:backgroundMark x1="67446" y1="25053" x2="69591" y2="36887"/>
                        <a14:backgroundMark x1="70906" y1="34968" x2="59211" y2="34968"/>
                        <a14:backgroundMark x1="41423" y1="9915" x2="46199" y2="16951"/>
                      </a14:backgroundRemoval>
                    </a14:imgEffect>
                  </a14:imgLayer>
                </a14:imgProps>
              </a:ext>
            </a:extLst>
          </a:blip>
          <a:stretch>
            <a:fillRect/>
          </a:stretch>
        </p:blipFill>
        <p:spPr>
          <a:xfrm>
            <a:off x="592638" y="622643"/>
            <a:ext cx="9787524" cy="4474024"/>
          </a:xfrm>
          <a:prstGeom prst="rect">
            <a:avLst/>
          </a:prstGeom>
        </p:spPr>
      </p:pic>
    </p:spTree>
    <p:extLst>
      <p:ext uri="{BB962C8B-B14F-4D97-AF65-F5344CB8AC3E}">
        <p14:creationId xmlns:p14="http://schemas.microsoft.com/office/powerpoint/2010/main" val="1400030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408A-5E91-D7BC-FE98-26B1587D3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BDB876-0E9F-C52C-9B0C-8E29913CA981}"/>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945A4F0A-182D-F1D0-0BD6-38B578FEDE8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B7954D2-74A8-2139-A47A-D10E65592EA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6F2EDAE-D89D-D9C6-6D80-CB6B3BC1909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5A5BB12C-BB52-8B04-07D7-2E0AF60A3B95}"/>
              </a:ext>
            </a:extLst>
          </p:cNvPr>
          <p:cNvSpPr txBox="1"/>
          <p:nvPr/>
        </p:nvSpPr>
        <p:spPr>
          <a:xfrm>
            <a:off x="486836" y="931032"/>
            <a:ext cx="909095" cy="400110"/>
          </a:xfrm>
          <a:prstGeom prst="rect">
            <a:avLst/>
          </a:prstGeom>
          <a:noFill/>
        </p:spPr>
        <p:txBody>
          <a:bodyPr wrap="none" rtlCol="0">
            <a:spAutoFit/>
          </a:bodyPr>
          <a:lstStyle/>
          <a:p>
            <a:r>
              <a:rPr lang="en-GB" sz="2000" b="1" i="0" dirty="0">
                <a:solidFill>
                  <a:srgbClr val="FFFFFF"/>
                </a:solidFill>
                <a:effectLst/>
              </a:rPr>
              <a:t>Botnet</a:t>
            </a:r>
            <a:endParaRPr lang="fr-FR" sz="2000" dirty="0"/>
          </a:p>
        </p:txBody>
      </p:sp>
      <p:pic>
        <p:nvPicPr>
          <p:cNvPr id="6" name="Picture 5">
            <a:extLst>
              <a:ext uri="{FF2B5EF4-FFF2-40B4-BE49-F238E27FC236}">
                <a16:creationId xmlns:a16="http://schemas.microsoft.com/office/drawing/2014/main" id="{2FED0BB7-3169-E7D3-DEC4-2B419B49EDBD}"/>
              </a:ext>
            </a:extLst>
          </p:cNvPr>
          <p:cNvPicPr>
            <a:picLocks noChangeAspect="1"/>
          </p:cNvPicPr>
          <p:nvPr/>
        </p:nvPicPr>
        <p:blipFill>
          <a:blip r:embed="rId2"/>
          <a:stretch>
            <a:fillRect/>
          </a:stretch>
        </p:blipFill>
        <p:spPr>
          <a:xfrm>
            <a:off x="1202238" y="1803776"/>
            <a:ext cx="9787524" cy="4474024"/>
          </a:xfrm>
          <a:prstGeom prst="rect">
            <a:avLst/>
          </a:prstGeom>
        </p:spPr>
      </p:pic>
    </p:spTree>
    <p:extLst>
      <p:ext uri="{BB962C8B-B14F-4D97-AF65-F5344CB8AC3E}">
        <p14:creationId xmlns:p14="http://schemas.microsoft.com/office/powerpoint/2010/main" val="3334609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71C4-6E6F-F29C-2E7F-F7051A9114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BAA2E2-018B-6538-2CA4-69D14933E80C}"/>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D9490F1E-3812-93CC-6C51-FB4280DE130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58190CD-8E4E-D69D-8D70-B8E88C7A62C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49FB959-C86F-DA2A-FFE4-CB94BC866E3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A9C996FB-C5B8-AAEF-1EB9-9D38BD8BFDB8}"/>
              </a:ext>
            </a:extLst>
          </p:cNvPr>
          <p:cNvSpPr txBox="1"/>
          <p:nvPr/>
        </p:nvSpPr>
        <p:spPr>
          <a:xfrm>
            <a:off x="486836" y="1312030"/>
            <a:ext cx="1889813" cy="400110"/>
          </a:xfrm>
          <a:prstGeom prst="rect">
            <a:avLst/>
          </a:prstGeom>
          <a:noFill/>
        </p:spPr>
        <p:txBody>
          <a:bodyPr wrap="none" rtlCol="0">
            <a:spAutoFit/>
          </a:bodyPr>
          <a:lstStyle/>
          <a:p>
            <a:r>
              <a:rPr lang="en-GB" sz="2000" b="1" i="0" dirty="0">
                <a:solidFill>
                  <a:srgbClr val="FFFFFF"/>
                </a:solidFill>
                <a:effectLst/>
                <a:latin typeface="CiscoSansTT"/>
              </a:rPr>
              <a:t>On-Path Attacks</a:t>
            </a:r>
            <a:endParaRPr lang="fr-FR" sz="2000" dirty="0"/>
          </a:p>
        </p:txBody>
      </p:sp>
      <p:sp>
        <p:nvSpPr>
          <p:cNvPr id="8" name="TextBox 7">
            <a:extLst>
              <a:ext uri="{FF2B5EF4-FFF2-40B4-BE49-F238E27FC236}">
                <a16:creationId xmlns:a16="http://schemas.microsoft.com/office/drawing/2014/main" id="{DDD71127-7156-4654-DBC6-626D3BB0C50C}"/>
              </a:ext>
            </a:extLst>
          </p:cNvPr>
          <p:cNvSpPr txBox="1"/>
          <p:nvPr/>
        </p:nvSpPr>
        <p:spPr>
          <a:xfrm>
            <a:off x="1511221" y="2729081"/>
            <a:ext cx="9209314" cy="1631216"/>
          </a:xfrm>
          <a:prstGeom prst="rect">
            <a:avLst/>
          </a:prstGeom>
          <a:noFill/>
        </p:spPr>
        <p:txBody>
          <a:bodyPr wrap="square" rtlCol="0">
            <a:spAutoFit/>
          </a:bodyPr>
          <a:lstStyle/>
          <a:p>
            <a:pPr algn="just"/>
            <a:r>
              <a:rPr lang="en-GB" sz="2000" b="0" i="0" dirty="0">
                <a:solidFill>
                  <a:srgbClr val="FFFFFF"/>
                </a:solidFill>
                <a:effectLst/>
                <a:latin typeface="CiscoSansTT"/>
              </a:rPr>
              <a:t>On-path attackers intercept or modify communications between two devices, such as a web browser and a web server, either to collect information from or to impersonate one of the devices.</a:t>
            </a:r>
          </a:p>
          <a:p>
            <a:pPr algn="just"/>
            <a:r>
              <a:rPr lang="en-GB" sz="2000" b="0" i="0" dirty="0">
                <a:solidFill>
                  <a:srgbClr val="FFFFFF"/>
                </a:solidFill>
                <a:effectLst/>
                <a:latin typeface="CiscoSansTT"/>
              </a:rPr>
              <a:t>This type of attack is also referred to as a </a:t>
            </a:r>
            <a:r>
              <a:rPr lang="en-GB" sz="2000" b="1" i="0" dirty="0">
                <a:solidFill>
                  <a:srgbClr val="FFFFFF"/>
                </a:solidFill>
                <a:effectLst/>
                <a:latin typeface="CiscoSansTT"/>
              </a:rPr>
              <a:t>man-in-the-middle </a:t>
            </a:r>
            <a:r>
              <a:rPr lang="en-GB" sz="2000" b="0" i="0" dirty="0">
                <a:solidFill>
                  <a:srgbClr val="FFFFFF"/>
                </a:solidFill>
                <a:effectLst/>
                <a:latin typeface="CiscoSansTT"/>
              </a:rPr>
              <a:t>or </a:t>
            </a:r>
            <a:r>
              <a:rPr lang="en-GB" sz="2000" b="1" i="0" dirty="0">
                <a:solidFill>
                  <a:srgbClr val="FFFFFF"/>
                </a:solidFill>
                <a:effectLst/>
                <a:latin typeface="CiscoSansTT"/>
              </a:rPr>
              <a:t>man-in-the-mobile</a:t>
            </a:r>
            <a:r>
              <a:rPr lang="en-GB" sz="2000" b="0" i="0" dirty="0">
                <a:solidFill>
                  <a:srgbClr val="FFFFFF"/>
                </a:solidFill>
                <a:effectLst/>
                <a:latin typeface="CiscoSansTT"/>
              </a:rPr>
              <a:t> attack.</a:t>
            </a:r>
          </a:p>
        </p:txBody>
      </p:sp>
      <p:pic>
        <p:nvPicPr>
          <p:cNvPr id="3" name="Picture 2">
            <a:extLst>
              <a:ext uri="{FF2B5EF4-FFF2-40B4-BE49-F238E27FC236}">
                <a16:creationId xmlns:a16="http://schemas.microsoft.com/office/drawing/2014/main" id="{EF16F8AA-11CF-BCE7-3ACB-944521E7335C}"/>
              </a:ext>
            </a:extLst>
          </p:cNvPr>
          <p:cNvPicPr>
            <a:picLocks noChangeAspect="1"/>
          </p:cNvPicPr>
          <p:nvPr/>
        </p:nvPicPr>
        <p:blipFill>
          <a:blip r:embed="rId2"/>
          <a:stretch>
            <a:fillRect/>
          </a:stretch>
        </p:blipFill>
        <p:spPr>
          <a:xfrm>
            <a:off x="1507671" y="7273624"/>
            <a:ext cx="9176657" cy="4374087"/>
          </a:xfrm>
          <a:prstGeom prst="rect">
            <a:avLst/>
          </a:prstGeom>
        </p:spPr>
      </p:pic>
    </p:spTree>
    <p:extLst>
      <p:ext uri="{BB962C8B-B14F-4D97-AF65-F5344CB8AC3E}">
        <p14:creationId xmlns:p14="http://schemas.microsoft.com/office/powerpoint/2010/main" val="2655077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2C4B3-77ED-F96F-C76A-CC7622B9E8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098E7A-5260-7E6B-7FDB-ECFAF04F642C}"/>
              </a:ext>
            </a:extLst>
          </p:cNvPr>
          <p:cNvSpPr txBox="1"/>
          <p:nvPr/>
        </p:nvSpPr>
        <p:spPr>
          <a:xfrm>
            <a:off x="310208" y="430636"/>
            <a:ext cx="240642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Types of </a:t>
            </a:r>
            <a:r>
              <a:rPr lang="fr-FR" sz="1600" dirty="0" err="1">
                <a:solidFill>
                  <a:schemeClr val="bg1"/>
                </a:solidFill>
                <a:latin typeface="Andale Mono" panose="020B0509000000000004" pitchFamily="49" charset="0"/>
              </a:rPr>
              <a:t>Attackers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2F3CC37-E6C1-5326-F91D-0B9E3241A97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CD963F7-CF9C-AB9E-C436-42343D6531EF}"/>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E8DE0ED-8027-A465-40D2-B148EA8A38E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DA43E2EB-3962-7BC5-CCDF-7E8EC8DC360B}"/>
              </a:ext>
            </a:extLst>
          </p:cNvPr>
          <p:cNvSpPr txBox="1"/>
          <p:nvPr/>
        </p:nvSpPr>
        <p:spPr>
          <a:xfrm>
            <a:off x="405782" y="1612068"/>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1CD9C06E-BC7E-BF19-F1EE-0B7BB9486BF7}"/>
              </a:ext>
            </a:extLst>
          </p:cNvPr>
          <p:cNvPicPr>
            <a:picLocks noChangeAspect="1"/>
          </p:cNvPicPr>
          <p:nvPr/>
        </p:nvPicPr>
        <p:blipFill>
          <a:blip r:embed="rId2"/>
          <a:srcRect l="5218" t="6785" r="5457" b="15451"/>
          <a:stretch/>
        </p:blipFill>
        <p:spPr>
          <a:xfrm>
            <a:off x="850348" y="3602721"/>
            <a:ext cx="10491304" cy="3121796"/>
          </a:xfrm>
          <a:prstGeom prst="rect">
            <a:avLst/>
          </a:prstGeom>
        </p:spPr>
      </p:pic>
    </p:spTree>
    <p:extLst>
      <p:ext uri="{BB962C8B-B14F-4D97-AF65-F5344CB8AC3E}">
        <p14:creationId xmlns:p14="http://schemas.microsoft.com/office/powerpoint/2010/main" val="1678137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1989C-8982-D0AF-2770-4F3125A221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8FB64E-E7A7-2BEE-48AE-BE600EFC80EE}"/>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E7AC1ADD-FD6A-391A-5A3A-9B72C1CC4F6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2CD5CF8-D916-61D1-0ACE-E6CA548572E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3CB922D-A94B-D103-76B2-511C20EBFA4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9C796AE7-B7AD-C38D-E76A-B70944C83F45}"/>
              </a:ext>
            </a:extLst>
          </p:cNvPr>
          <p:cNvSpPr txBox="1"/>
          <p:nvPr/>
        </p:nvSpPr>
        <p:spPr>
          <a:xfrm>
            <a:off x="448826" y="1021190"/>
            <a:ext cx="1889813" cy="400110"/>
          </a:xfrm>
          <a:prstGeom prst="rect">
            <a:avLst/>
          </a:prstGeom>
          <a:noFill/>
        </p:spPr>
        <p:txBody>
          <a:bodyPr wrap="none" rtlCol="0">
            <a:spAutoFit/>
          </a:bodyPr>
          <a:lstStyle/>
          <a:p>
            <a:r>
              <a:rPr lang="en-GB" sz="2000" b="1" i="0" dirty="0">
                <a:solidFill>
                  <a:srgbClr val="FFFFFF"/>
                </a:solidFill>
                <a:effectLst/>
                <a:latin typeface="CiscoSansTT"/>
              </a:rPr>
              <a:t>On-Path Attacks</a:t>
            </a:r>
            <a:endParaRPr lang="fr-FR" sz="2000" dirty="0"/>
          </a:p>
        </p:txBody>
      </p:sp>
      <p:sp>
        <p:nvSpPr>
          <p:cNvPr id="8" name="TextBox 7">
            <a:extLst>
              <a:ext uri="{FF2B5EF4-FFF2-40B4-BE49-F238E27FC236}">
                <a16:creationId xmlns:a16="http://schemas.microsoft.com/office/drawing/2014/main" id="{3068880C-9A37-3DA1-DB29-58E19A6A9EC1}"/>
              </a:ext>
            </a:extLst>
          </p:cNvPr>
          <p:cNvSpPr txBox="1"/>
          <p:nvPr/>
        </p:nvSpPr>
        <p:spPr>
          <a:xfrm>
            <a:off x="486836" y="1421300"/>
            <a:ext cx="11334103" cy="1015663"/>
          </a:xfrm>
          <a:prstGeom prst="rect">
            <a:avLst/>
          </a:prstGeom>
          <a:noFill/>
        </p:spPr>
        <p:txBody>
          <a:bodyPr wrap="square" rtlCol="0">
            <a:spAutoFit/>
          </a:bodyPr>
          <a:lstStyle/>
          <a:p>
            <a:pPr algn="just"/>
            <a:r>
              <a:rPr lang="en-GB" sz="2000" b="0" i="0" dirty="0">
                <a:solidFill>
                  <a:srgbClr val="FFFFFF"/>
                </a:solidFill>
                <a:effectLst/>
                <a:latin typeface="CiscoSansTT"/>
              </a:rPr>
              <a:t>On-path attackers intercept or modify communications between two devices, such as a web browser and a web server, either to collect information from or to impersonate one of the devices.</a:t>
            </a:r>
          </a:p>
          <a:p>
            <a:pPr algn="just"/>
            <a:r>
              <a:rPr lang="en-GB" sz="2000" b="0" i="0" dirty="0">
                <a:solidFill>
                  <a:srgbClr val="FFFFFF"/>
                </a:solidFill>
                <a:effectLst/>
                <a:latin typeface="CiscoSansTT"/>
              </a:rPr>
              <a:t>This type of attack is also referred to as a </a:t>
            </a:r>
            <a:r>
              <a:rPr lang="en-GB" sz="2000" b="1" i="0" dirty="0">
                <a:solidFill>
                  <a:srgbClr val="FFFFFF"/>
                </a:solidFill>
                <a:effectLst/>
                <a:latin typeface="CiscoSansTT"/>
              </a:rPr>
              <a:t>man-in-the-middle </a:t>
            </a:r>
            <a:r>
              <a:rPr lang="en-GB" sz="2000" b="0" i="0" dirty="0">
                <a:solidFill>
                  <a:srgbClr val="FFFFFF"/>
                </a:solidFill>
                <a:effectLst/>
                <a:latin typeface="CiscoSansTT"/>
              </a:rPr>
              <a:t>or </a:t>
            </a:r>
            <a:r>
              <a:rPr lang="en-GB" sz="2000" b="1" i="0" dirty="0">
                <a:solidFill>
                  <a:srgbClr val="FFFFFF"/>
                </a:solidFill>
                <a:effectLst/>
                <a:latin typeface="CiscoSansTT"/>
              </a:rPr>
              <a:t>man-in-the-mobile</a:t>
            </a:r>
            <a:r>
              <a:rPr lang="en-GB" sz="2000" b="0" i="0" dirty="0">
                <a:solidFill>
                  <a:srgbClr val="FFFFFF"/>
                </a:solidFill>
                <a:effectLst/>
                <a:latin typeface="CiscoSansTT"/>
              </a:rPr>
              <a:t> attack.</a:t>
            </a:r>
          </a:p>
        </p:txBody>
      </p:sp>
      <p:pic>
        <p:nvPicPr>
          <p:cNvPr id="6" name="Picture 5">
            <a:extLst>
              <a:ext uri="{FF2B5EF4-FFF2-40B4-BE49-F238E27FC236}">
                <a16:creationId xmlns:a16="http://schemas.microsoft.com/office/drawing/2014/main" id="{D030E913-E99B-6EA5-2E87-99A6A6AD92C1}"/>
              </a:ext>
            </a:extLst>
          </p:cNvPr>
          <p:cNvPicPr>
            <a:picLocks noChangeAspect="1"/>
          </p:cNvPicPr>
          <p:nvPr/>
        </p:nvPicPr>
        <p:blipFill>
          <a:blip r:embed="rId2"/>
          <a:stretch>
            <a:fillRect/>
          </a:stretch>
        </p:blipFill>
        <p:spPr>
          <a:xfrm>
            <a:off x="1507671" y="2483913"/>
            <a:ext cx="9176657" cy="4374087"/>
          </a:xfrm>
          <a:prstGeom prst="rect">
            <a:avLst/>
          </a:prstGeom>
        </p:spPr>
      </p:pic>
      <p:sp>
        <p:nvSpPr>
          <p:cNvPr id="3" name="TextBox 2">
            <a:extLst>
              <a:ext uri="{FF2B5EF4-FFF2-40B4-BE49-F238E27FC236}">
                <a16:creationId xmlns:a16="http://schemas.microsoft.com/office/drawing/2014/main" id="{49032F98-7341-0393-B6AB-7EEC7A205F28}"/>
              </a:ext>
            </a:extLst>
          </p:cNvPr>
          <p:cNvSpPr txBox="1"/>
          <p:nvPr/>
        </p:nvSpPr>
        <p:spPr>
          <a:xfrm>
            <a:off x="13236073" y="3239795"/>
            <a:ext cx="5236029" cy="2862322"/>
          </a:xfrm>
          <a:prstGeom prst="rect">
            <a:avLst/>
          </a:prstGeom>
          <a:noFill/>
        </p:spPr>
        <p:txBody>
          <a:bodyPr wrap="square" rtlCol="0">
            <a:spAutoFit/>
          </a:bodyPr>
          <a:lstStyle/>
          <a:p>
            <a:pPr algn="just"/>
            <a:r>
              <a:rPr lang="en-GB" sz="2000" b="0" i="0" dirty="0">
                <a:solidFill>
                  <a:schemeClr val="bg1"/>
                </a:solidFill>
                <a:effectLst/>
              </a:rPr>
              <a:t>A MitM attack happens when a cybercriminal takes control of a device without the user’s knowledge. With this level of access, an attacker can intercept and capture user information before it is sent to its intended destination. These types of attacks are often used to steal financial information.</a:t>
            </a:r>
          </a:p>
          <a:p>
            <a:pPr algn="just"/>
            <a:r>
              <a:rPr lang="en-GB" sz="2000" b="0" i="0" dirty="0">
                <a:solidFill>
                  <a:schemeClr val="bg1"/>
                </a:solidFill>
                <a:effectLst/>
              </a:rPr>
              <a:t>There are many types of malware that possess MitM attack capabilities.</a:t>
            </a:r>
            <a:endParaRPr lang="fr-FR" sz="2000" dirty="0">
              <a:solidFill>
                <a:schemeClr val="bg1"/>
              </a:solidFill>
            </a:endParaRPr>
          </a:p>
        </p:txBody>
      </p:sp>
    </p:spTree>
    <p:extLst>
      <p:ext uri="{BB962C8B-B14F-4D97-AF65-F5344CB8AC3E}">
        <p14:creationId xmlns:p14="http://schemas.microsoft.com/office/powerpoint/2010/main" val="458140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FECC3-74E2-38EF-7A0D-A9B8A32E61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913FF4-9B50-CB14-9E88-FE3EE3594920}"/>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471285A7-39AF-92C6-7915-B99545D9C17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52DB2F4-182A-4E1F-30BD-0FA12C91EF4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9A67A0D-08FB-2662-F99A-C8CC8EB6E2B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CD1371BD-D479-873D-6087-A512FC198AD1}"/>
              </a:ext>
            </a:extLst>
          </p:cNvPr>
          <p:cNvSpPr txBox="1"/>
          <p:nvPr/>
        </p:nvSpPr>
        <p:spPr>
          <a:xfrm>
            <a:off x="448826" y="1021190"/>
            <a:ext cx="1889813" cy="400110"/>
          </a:xfrm>
          <a:prstGeom prst="rect">
            <a:avLst/>
          </a:prstGeom>
          <a:noFill/>
        </p:spPr>
        <p:txBody>
          <a:bodyPr wrap="none" rtlCol="0">
            <a:spAutoFit/>
          </a:bodyPr>
          <a:lstStyle/>
          <a:p>
            <a:r>
              <a:rPr lang="en-GB" sz="2000" b="1" i="0" dirty="0">
                <a:solidFill>
                  <a:srgbClr val="FFFFFF"/>
                </a:solidFill>
                <a:effectLst/>
                <a:latin typeface="CiscoSansTT"/>
              </a:rPr>
              <a:t>On-Path Attacks</a:t>
            </a:r>
            <a:endParaRPr lang="fr-FR" sz="2000" dirty="0"/>
          </a:p>
        </p:txBody>
      </p:sp>
      <p:sp>
        <p:nvSpPr>
          <p:cNvPr id="8" name="TextBox 7">
            <a:extLst>
              <a:ext uri="{FF2B5EF4-FFF2-40B4-BE49-F238E27FC236}">
                <a16:creationId xmlns:a16="http://schemas.microsoft.com/office/drawing/2014/main" id="{5562FA60-5B9C-54AE-88CF-D0E85062DCA5}"/>
              </a:ext>
            </a:extLst>
          </p:cNvPr>
          <p:cNvSpPr txBox="1"/>
          <p:nvPr/>
        </p:nvSpPr>
        <p:spPr>
          <a:xfrm>
            <a:off x="486836" y="1421300"/>
            <a:ext cx="11334103" cy="1015663"/>
          </a:xfrm>
          <a:prstGeom prst="rect">
            <a:avLst/>
          </a:prstGeom>
          <a:noFill/>
        </p:spPr>
        <p:txBody>
          <a:bodyPr wrap="square" rtlCol="0">
            <a:spAutoFit/>
          </a:bodyPr>
          <a:lstStyle/>
          <a:p>
            <a:pPr algn="just"/>
            <a:r>
              <a:rPr lang="en-GB" sz="2000" b="0" i="0" dirty="0">
                <a:solidFill>
                  <a:srgbClr val="FFFFFF"/>
                </a:solidFill>
                <a:effectLst/>
                <a:latin typeface="CiscoSansTT"/>
              </a:rPr>
              <a:t>On-path attackers intercept or modify communications between two devices, such as a web browser and a web server, either to collect information from or to impersonate one of the devices.</a:t>
            </a:r>
          </a:p>
          <a:p>
            <a:pPr algn="just"/>
            <a:r>
              <a:rPr lang="en-GB" sz="2000" b="0" i="0" dirty="0">
                <a:solidFill>
                  <a:srgbClr val="FFFFFF"/>
                </a:solidFill>
                <a:effectLst/>
                <a:latin typeface="CiscoSansTT"/>
              </a:rPr>
              <a:t>This type of attack is also referred to as a </a:t>
            </a:r>
            <a:r>
              <a:rPr lang="en-GB" sz="2000" b="1" i="0" dirty="0">
                <a:solidFill>
                  <a:srgbClr val="FFFFFF"/>
                </a:solidFill>
                <a:effectLst/>
                <a:latin typeface="CiscoSansTT"/>
              </a:rPr>
              <a:t>man-in-the-middle </a:t>
            </a:r>
            <a:r>
              <a:rPr lang="en-GB" sz="2000" b="0" i="0" dirty="0">
                <a:solidFill>
                  <a:srgbClr val="FFFFFF"/>
                </a:solidFill>
                <a:effectLst/>
                <a:latin typeface="CiscoSansTT"/>
              </a:rPr>
              <a:t>or </a:t>
            </a:r>
            <a:r>
              <a:rPr lang="en-GB" sz="2000" b="1" i="0" dirty="0">
                <a:solidFill>
                  <a:srgbClr val="FFFFFF"/>
                </a:solidFill>
                <a:effectLst/>
                <a:latin typeface="CiscoSansTT"/>
              </a:rPr>
              <a:t>man-in-the-mobile</a:t>
            </a:r>
            <a:r>
              <a:rPr lang="en-GB" sz="2000" b="0" i="0" dirty="0">
                <a:solidFill>
                  <a:srgbClr val="FFFFFF"/>
                </a:solidFill>
                <a:effectLst/>
                <a:latin typeface="CiscoSansTT"/>
              </a:rPr>
              <a:t> attack.</a:t>
            </a:r>
          </a:p>
        </p:txBody>
      </p:sp>
      <p:pic>
        <p:nvPicPr>
          <p:cNvPr id="6" name="Picture 5">
            <a:extLst>
              <a:ext uri="{FF2B5EF4-FFF2-40B4-BE49-F238E27FC236}">
                <a16:creationId xmlns:a16="http://schemas.microsoft.com/office/drawing/2014/main" id="{493C8AF8-1757-B974-E9BD-72024A28136B}"/>
              </a:ext>
            </a:extLst>
          </p:cNvPr>
          <p:cNvPicPr>
            <a:picLocks noChangeAspect="1"/>
          </p:cNvPicPr>
          <p:nvPr/>
        </p:nvPicPr>
        <p:blipFill>
          <a:blip r:embed="rId2"/>
          <a:srcRect l="-1" r="50238"/>
          <a:stretch/>
        </p:blipFill>
        <p:spPr>
          <a:xfrm>
            <a:off x="865413" y="2483913"/>
            <a:ext cx="4566559" cy="4374087"/>
          </a:xfrm>
          <a:prstGeom prst="rect">
            <a:avLst/>
          </a:prstGeom>
        </p:spPr>
      </p:pic>
      <p:sp>
        <p:nvSpPr>
          <p:cNvPr id="3" name="TextBox 2">
            <a:extLst>
              <a:ext uri="{FF2B5EF4-FFF2-40B4-BE49-F238E27FC236}">
                <a16:creationId xmlns:a16="http://schemas.microsoft.com/office/drawing/2014/main" id="{52193122-5D95-E0CE-0339-B08066182675}"/>
              </a:ext>
            </a:extLst>
          </p:cNvPr>
          <p:cNvSpPr txBox="1"/>
          <p:nvPr/>
        </p:nvSpPr>
        <p:spPr>
          <a:xfrm>
            <a:off x="6530480" y="3239795"/>
            <a:ext cx="5236029" cy="2862322"/>
          </a:xfrm>
          <a:prstGeom prst="rect">
            <a:avLst/>
          </a:prstGeom>
          <a:noFill/>
        </p:spPr>
        <p:txBody>
          <a:bodyPr wrap="square" rtlCol="0">
            <a:spAutoFit/>
          </a:bodyPr>
          <a:lstStyle/>
          <a:p>
            <a:pPr algn="just"/>
            <a:r>
              <a:rPr lang="en-GB" sz="2000" b="0" i="0" dirty="0">
                <a:solidFill>
                  <a:schemeClr val="bg1"/>
                </a:solidFill>
                <a:effectLst/>
              </a:rPr>
              <a:t>A MitM attack happens when a cybercriminal takes control of a device without the user’s knowledge. With this level of access, an attacker can intercept and capture user information before it is sent to its intended destination. These types of attacks are often used to steal financial information.</a:t>
            </a:r>
          </a:p>
          <a:p>
            <a:pPr algn="just"/>
            <a:r>
              <a:rPr lang="en-GB" sz="2000" b="0" i="0" dirty="0">
                <a:solidFill>
                  <a:schemeClr val="bg1"/>
                </a:solidFill>
                <a:effectLst/>
              </a:rPr>
              <a:t>There are many types of malware that possess MitM attack capabilities.</a:t>
            </a:r>
            <a:endParaRPr lang="fr-FR" sz="2000" dirty="0">
              <a:solidFill>
                <a:schemeClr val="bg1"/>
              </a:solidFill>
            </a:endParaRPr>
          </a:p>
        </p:txBody>
      </p:sp>
      <p:sp>
        <p:nvSpPr>
          <p:cNvPr id="7" name="TextBox 6">
            <a:extLst>
              <a:ext uri="{FF2B5EF4-FFF2-40B4-BE49-F238E27FC236}">
                <a16:creationId xmlns:a16="http://schemas.microsoft.com/office/drawing/2014/main" id="{48EF4567-13BF-587D-1F5A-A1A3CED2F216}"/>
              </a:ext>
            </a:extLst>
          </p:cNvPr>
          <p:cNvSpPr txBox="1"/>
          <p:nvPr/>
        </p:nvSpPr>
        <p:spPr>
          <a:xfrm>
            <a:off x="-6195593" y="3239795"/>
            <a:ext cx="5236029" cy="2862322"/>
          </a:xfrm>
          <a:prstGeom prst="rect">
            <a:avLst/>
          </a:prstGeom>
          <a:noFill/>
        </p:spPr>
        <p:txBody>
          <a:bodyPr wrap="square" rtlCol="0">
            <a:spAutoFit/>
          </a:bodyPr>
          <a:lstStyle/>
          <a:p>
            <a:pPr algn="just"/>
            <a:r>
              <a:rPr lang="en-GB" sz="2000" b="0" i="0" dirty="0">
                <a:solidFill>
                  <a:schemeClr val="bg1"/>
                </a:solidFill>
                <a:effectLst/>
              </a:rPr>
              <a:t>A variation of man-in-middle, </a:t>
            </a:r>
            <a:r>
              <a:rPr lang="en-GB" sz="2000" b="0" i="0" dirty="0" err="1">
                <a:solidFill>
                  <a:schemeClr val="bg1"/>
                </a:solidFill>
                <a:effectLst/>
              </a:rPr>
              <a:t>MitMo</a:t>
            </a:r>
            <a:r>
              <a:rPr lang="en-GB" sz="2000" b="0" i="0" dirty="0">
                <a:solidFill>
                  <a:schemeClr val="bg1"/>
                </a:solidFill>
                <a:effectLst/>
              </a:rPr>
              <a:t> is a type of attack used to take control over a user’s mobile device. When infected, the mobile device is instructed to exfiltrate user-sensitive information and send it to the attackers. </a:t>
            </a:r>
            <a:r>
              <a:rPr lang="en-GB" sz="2000" b="0" i="0" dirty="0" err="1">
                <a:solidFill>
                  <a:schemeClr val="bg1"/>
                </a:solidFill>
                <a:effectLst/>
              </a:rPr>
              <a:t>ZeuS</a:t>
            </a:r>
            <a:r>
              <a:rPr lang="en-GB" sz="2000" b="0" i="0" dirty="0">
                <a:solidFill>
                  <a:schemeClr val="bg1"/>
                </a:solidFill>
                <a:effectLst/>
              </a:rPr>
              <a:t> is one example of a malware package with </a:t>
            </a:r>
            <a:r>
              <a:rPr lang="en-GB" sz="2000" b="0" i="0" dirty="0" err="1">
                <a:solidFill>
                  <a:schemeClr val="bg1"/>
                </a:solidFill>
                <a:effectLst/>
              </a:rPr>
              <a:t>MitMo</a:t>
            </a:r>
            <a:r>
              <a:rPr lang="en-GB" sz="2000" b="0" i="0" dirty="0">
                <a:solidFill>
                  <a:schemeClr val="bg1"/>
                </a:solidFill>
                <a:effectLst/>
              </a:rPr>
              <a:t> capabilities. It allows attackers to quietly capture two-step verification SMS messages that are sent to users.</a:t>
            </a:r>
            <a:endParaRPr lang="fr-FR" sz="2000" dirty="0">
              <a:solidFill>
                <a:schemeClr val="bg1"/>
              </a:solidFill>
            </a:endParaRPr>
          </a:p>
        </p:txBody>
      </p:sp>
    </p:spTree>
    <p:extLst>
      <p:ext uri="{BB962C8B-B14F-4D97-AF65-F5344CB8AC3E}">
        <p14:creationId xmlns:p14="http://schemas.microsoft.com/office/powerpoint/2010/main" val="818624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04C2-B87A-C1EC-65DD-DAB346B619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4F1B86-4CB0-944D-6B2A-ECF8D1D54040}"/>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47DE1F90-CF09-B42E-E869-CFD387D2177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7A85683-2A5B-008C-E1B8-31C13E0E697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D0A2A09-FD07-B233-237B-4EB11C62614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AD0CADE6-1526-AA9E-C24D-F12B5250BF4B}"/>
              </a:ext>
            </a:extLst>
          </p:cNvPr>
          <p:cNvSpPr txBox="1"/>
          <p:nvPr/>
        </p:nvSpPr>
        <p:spPr>
          <a:xfrm>
            <a:off x="448826" y="1021190"/>
            <a:ext cx="1889813" cy="400110"/>
          </a:xfrm>
          <a:prstGeom prst="rect">
            <a:avLst/>
          </a:prstGeom>
          <a:noFill/>
        </p:spPr>
        <p:txBody>
          <a:bodyPr wrap="none" rtlCol="0">
            <a:spAutoFit/>
          </a:bodyPr>
          <a:lstStyle/>
          <a:p>
            <a:r>
              <a:rPr lang="en-GB" sz="2000" b="1" i="0" dirty="0">
                <a:solidFill>
                  <a:srgbClr val="FFFFFF"/>
                </a:solidFill>
                <a:effectLst/>
                <a:latin typeface="CiscoSansTT"/>
              </a:rPr>
              <a:t>On-Path Attacks</a:t>
            </a:r>
            <a:endParaRPr lang="fr-FR" sz="2000" dirty="0"/>
          </a:p>
        </p:txBody>
      </p:sp>
      <p:sp>
        <p:nvSpPr>
          <p:cNvPr id="8" name="TextBox 7">
            <a:extLst>
              <a:ext uri="{FF2B5EF4-FFF2-40B4-BE49-F238E27FC236}">
                <a16:creationId xmlns:a16="http://schemas.microsoft.com/office/drawing/2014/main" id="{3F61DC44-1241-6026-B916-ED9343BD34F7}"/>
              </a:ext>
            </a:extLst>
          </p:cNvPr>
          <p:cNvSpPr txBox="1"/>
          <p:nvPr/>
        </p:nvSpPr>
        <p:spPr>
          <a:xfrm>
            <a:off x="486836" y="1421300"/>
            <a:ext cx="11334103" cy="1015663"/>
          </a:xfrm>
          <a:prstGeom prst="rect">
            <a:avLst/>
          </a:prstGeom>
          <a:noFill/>
        </p:spPr>
        <p:txBody>
          <a:bodyPr wrap="square" rtlCol="0">
            <a:spAutoFit/>
          </a:bodyPr>
          <a:lstStyle/>
          <a:p>
            <a:pPr algn="just"/>
            <a:r>
              <a:rPr lang="en-GB" sz="2000" b="0" i="0" dirty="0">
                <a:solidFill>
                  <a:srgbClr val="FFFFFF"/>
                </a:solidFill>
                <a:effectLst/>
                <a:latin typeface="CiscoSansTT"/>
              </a:rPr>
              <a:t>On-path attackers intercept or modify communications between two devices, such as a web browser and a web server, either to collect information from or to impersonate one of the devices.</a:t>
            </a:r>
          </a:p>
          <a:p>
            <a:pPr algn="just"/>
            <a:r>
              <a:rPr lang="en-GB" sz="2000" b="0" i="0" dirty="0">
                <a:solidFill>
                  <a:srgbClr val="FFFFFF"/>
                </a:solidFill>
                <a:effectLst/>
                <a:latin typeface="CiscoSansTT"/>
              </a:rPr>
              <a:t>This type of attack is also referred to as a </a:t>
            </a:r>
            <a:r>
              <a:rPr lang="en-GB" sz="2000" b="1" i="0" dirty="0">
                <a:solidFill>
                  <a:srgbClr val="FFFFFF"/>
                </a:solidFill>
                <a:effectLst/>
                <a:latin typeface="CiscoSansTT"/>
              </a:rPr>
              <a:t>man-in-the-middle </a:t>
            </a:r>
            <a:r>
              <a:rPr lang="en-GB" sz="2000" b="0" i="0" dirty="0">
                <a:solidFill>
                  <a:srgbClr val="FFFFFF"/>
                </a:solidFill>
                <a:effectLst/>
                <a:latin typeface="CiscoSansTT"/>
              </a:rPr>
              <a:t>or </a:t>
            </a:r>
            <a:r>
              <a:rPr lang="en-GB" sz="2000" b="1" i="0" dirty="0">
                <a:solidFill>
                  <a:srgbClr val="FFFFFF"/>
                </a:solidFill>
                <a:effectLst/>
                <a:latin typeface="CiscoSansTT"/>
              </a:rPr>
              <a:t>man-in-the-mobile</a:t>
            </a:r>
            <a:r>
              <a:rPr lang="en-GB" sz="2000" b="0" i="0" dirty="0">
                <a:solidFill>
                  <a:srgbClr val="FFFFFF"/>
                </a:solidFill>
                <a:effectLst/>
                <a:latin typeface="CiscoSansTT"/>
              </a:rPr>
              <a:t> attack.</a:t>
            </a:r>
          </a:p>
        </p:txBody>
      </p:sp>
      <p:pic>
        <p:nvPicPr>
          <p:cNvPr id="6" name="Picture 5">
            <a:extLst>
              <a:ext uri="{FF2B5EF4-FFF2-40B4-BE49-F238E27FC236}">
                <a16:creationId xmlns:a16="http://schemas.microsoft.com/office/drawing/2014/main" id="{95C71597-3F3B-B2CE-7C93-FD58727F43B9}"/>
              </a:ext>
            </a:extLst>
          </p:cNvPr>
          <p:cNvPicPr>
            <a:picLocks noChangeAspect="1"/>
          </p:cNvPicPr>
          <p:nvPr/>
        </p:nvPicPr>
        <p:blipFill>
          <a:blip r:embed="rId2"/>
          <a:srcRect l="50948" r="-59"/>
          <a:stretch/>
        </p:blipFill>
        <p:spPr>
          <a:xfrm>
            <a:off x="6895151" y="2483913"/>
            <a:ext cx="4506685" cy="4374087"/>
          </a:xfrm>
          <a:prstGeom prst="rect">
            <a:avLst/>
          </a:prstGeom>
        </p:spPr>
      </p:pic>
      <p:sp>
        <p:nvSpPr>
          <p:cNvPr id="3" name="TextBox 2">
            <a:extLst>
              <a:ext uri="{FF2B5EF4-FFF2-40B4-BE49-F238E27FC236}">
                <a16:creationId xmlns:a16="http://schemas.microsoft.com/office/drawing/2014/main" id="{C18BD053-E56E-F902-EC01-F83A36D141C6}"/>
              </a:ext>
            </a:extLst>
          </p:cNvPr>
          <p:cNvSpPr txBox="1"/>
          <p:nvPr/>
        </p:nvSpPr>
        <p:spPr>
          <a:xfrm>
            <a:off x="607971" y="3239795"/>
            <a:ext cx="5236029" cy="2862322"/>
          </a:xfrm>
          <a:prstGeom prst="rect">
            <a:avLst/>
          </a:prstGeom>
          <a:noFill/>
        </p:spPr>
        <p:txBody>
          <a:bodyPr wrap="square" rtlCol="0">
            <a:spAutoFit/>
          </a:bodyPr>
          <a:lstStyle/>
          <a:p>
            <a:pPr algn="just"/>
            <a:r>
              <a:rPr lang="en-GB" sz="2000" b="0" i="0" dirty="0">
                <a:solidFill>
                  <a:schemeClr val="bg1"/>
                </a:solidFill>
                <a:effectLst/>
              </a:rPr>
              <a:t>A variation of man-in-middle, </a:t>
            </a:r>
            <a:r>
              <a:rPr lang="en-GB" sz="2000" b="0" i="0" dirty="0" err="1">
                <a:solidFill>
                  <a:schemeClr val="bg1"/>
                </a:solidFill>
                <a:effectLst/>
              </a:rPr>
              <a:t>MitMo</a:t>
            </a:r>
            <a:r>
              <a:rPr lang="en-GB" sz="2000" b="0" i="0" dirty="0">
                <a:solidFill>
                  <a:schemeClr val="bg1"/>
                </a:solidFill>
                <a:effectLst/>
              </a:rPr>
              <a:t> is a type of attack used to take control over a user’s mobile device. When infected, the mobile device is instructed to exfiltrate user-sensitive information and send it to the attackers. </a:t>
            </a:r>
            <a:r>
              <a:rPr lang="en-GB" sz="2000" b="0" i="0" dirty="0" err="1">
                <a:solidFill>
                  <a:schemeClr val="bg1"/>
                </a:solidFill>
                <a:effectLst/>
              </a:rPr>
              <a:t>ZeuS</a:t>
            </a:r>
            <a:r>
              <a:rPr lang="en-GB" sz="2000" b="0" i="0" dirty="0">
                <a:solidFill>
                  <a:schemeClr val="bg1"/>
                </a:solidFill>
                <a:effectLst/>
              </a:rPr>
              <a:t> is one example of a malware package with </a:t>
            </a:r>
            <a:r>
              <a:rPr lang="en-GB" sz="2000" b="0" i="0" dirty="0" err="1">
                <a:solidFill>
                  <a:schemeClr val="bg1"/>
                </a:solidFill>
                <a:effectLst/>
              </a:rPr>
              <a:t>MitMo</a:t>
            </a:r>
            <a:r>
              <a:rPr lang="en-GB" sz="2000" b="0" i="0" dirty="0">
                <a:solidFill>
                  <a:schemeClr val="bg1"/>
                </a:solidFill>
                <a:effectLst/>
              </a:rPr>
              <a:t> capabilities. It allows attackers to quietly capture two-step verification SMS messages that are sent to users.</a:t>
            </a:r>
            <a:endParaRPr lang="fr-FR" sz="2000" dirty="0">
              <a:solidFill>
                <a:schemeClr val="bg1"/>
              </a:solidFill>
            </a:endParaRPr>
          </a:p>
        </p:txBody>
      </p:sp>
      <p:sp>
        <p:nvSpPr>
          <p:cNvPr id="7" name="TextBox 6">
            <a:extLst>
              <a:ext uri="{FF2B5EF4-FFF2-40B4-BE49-F238E27FC236}">
                <a16:creationId xmlns:a16="http://schemas.microsoft.com/office/drawing/2014/main" id="{B4DEB24F-80B8-58E9-1329-AC3B72ED4DB7}"/>
              </a:ext>
            </a:extLst>
          </p:cNvPr>
          <p:cNvSpPr txBox="1"/>
          <p:nvPr/>
        </p:nvSpPr>
        <p:spPr>
          <a:xfrm>
            <a:off x="1511221" y="8004792"/>
            <a:ext cx="9209314" cy="1015663"/>
          </a:xfrm>
          <a:prstGeom prst="rect">
            <a:avLst/>
          </a:prstGeom>
          <a:noFill/>
        </p:spPr>
        <p:txBody>
          <a:bodyPr wrap="square" rtlCol="0">
            <a:spAutoFit/>
          </a:bodyPr>
          <a:lstStyle/>
          <a:p>
            <a:pPr algn="just"/>
            <a:r>
              <a:rPr lang="en-GB" sz="2000" b="0" i="0" dirty="0">
                <a:solidFill>
                  <a:srgbClr val="FFFFFF"/>
                </a:solidFill>
                <a:effectLst/>
                <a:latin typeface="CiscoSansTT"/>
              </a:rPr>
              <a:t>You’ve probably heard of search engine optimization or SEO which, in simple terms, is about improving an organization’s website so that it gains greater visibility in search engine results.</a:t>
            </a:r>
          </a:p>
        </p:txBody>
      </p:sp>
    </p:spTree>
    <p:extLst>
      <p:ext uri="{BB962C8B-B14F-4D97-AF65-F5344CB8AC3E}">
        <p14:creationId xmlns:p14="http://schemas.microsoft.com/office/powerpoint/2010/main" val="126781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01D3C-37CD-CB79-2927-63CF47D308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AE95EA-7532-5F2E-FE26-128AE58835A3}"/>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F0A21CA5-61F2-6C2C-6350-4B81519D6C5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200EA11-ACCF-4E15-A60F-156E3B70DD2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D13270B-1858-C891-9665-31136DFFC99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B3F10142-6587-1772-58E0-AD01C1F535B8}"/>
              </a:ext>
            </a:extLst>
          </p:cNvPr>
          <p:cNvSpPr txBox="1"/>
          <p:nvPr/>
        </p:nvSpPr>
        <p:spPr>
          <a:xfrm>
            <a:off x="486836" y="1312030"/>
            <a:ext cx="1691040" cy="400110"/>
          </a:xfrm>
          <a:prstGeom prst="rect">
            <a:avLst/>
          </a:prstGeom>
          <a:noFill/>
        </p:spPr>
        <p:txBody>
          <a:bodyPr wrap="none" rtlCol="0">
            <a:spAutoFit/>
          </a:bodyPr>
          <a:lstStyle/>
          <a:p>
            <a:r>
              <a:rPr lang="en-GB" sz="2000" b="1" i="0" dirty="0">
                <a:solidFill>
                  <a:srgbClr val="FFFFFF"/>
                </a:solidFill>
                <a:effectLst/>
                <a:latin typeface="CiscoSansTT"/>
              </a:rPr>
              <a:t>SEO Poisoning</a:t>
            </a:r>
            <a:endParaRPr lang="fr-FR" sz="2000" dirty="0"/>
          </a:p>
        </p:txBody>
      </p:sp>
      <p:sp>
        <p:nvSpPr>
          <p:cNvPr id="8" name="TextBox 7">
            <a:extLst>
              <a:ext uri="{FF2B5EF4-FFF2-40B4-BE49-F238E27FC236}">
                <a16:creationId xmlns:a16="http://schemas.microsoft.com/office/drawing/2014/main" id="{BB9AC40F-4868-B502-6F6C-1F2043ECC864}"/>
              </a:ext>
            </a:extLst>
          </p:cNvPr>
          <p:cNvSpPr txBox="1"/>
          <p:nvPr/>
        </p:nvSpPr>
        <p:spPr>
          <a:xfrm>
            <a:off x="1511221" y="2921168"/>
            <a:ext cx="9209314" cy="1015663"/>
          </a:xfrm>
          <a:prstGeom prst="rect">
            <a:avLst/>
          </a:prstGeom>
          <a:noFill/>
        </p:spPr>
        <p:txBody>
          <a:bodyPr wrap="square" rtlCol="0">
            <a:spAutoFit/>
          </a:bodyPr>
          <a:lstStyle/>
          <a:p>
            <a:pPr algn="just"/>
            <a:r>
              <a:rPr lang="en-GB" sz="2000" b="0" i="0" dirty="0">
                <a:solidFill>
                  <a:srgbClr val="FFFFFF"/>
                </a:solidFill>
                <a:effectLst/>
                <a:latin typeface="CiscoSansTT"/>
              </a:rPr>
              <a:t>You’ve probably heard of search engine optimization or SEO which, in simple terms, is about improving an organization’s website so that it gains greater visibility in search engine results.</a:t>
            </a:r>
          </a:p>
        </p:txBody>
      </p:sp>
      <p:sp>
        <p:nvSpPr>
          <p:cNvPr id="3" name="TextBox 2">
            <a:extLst>
              <a:ext uri="{FF2B5EF4-FFF2-40B4-BE49-F238E27FC236}">
                <a16:creationId xmlns:a16="http://schemas.microsoft.com/office/drawing/2014/main" id="{47280DC6-0396-432F-BB0D-36AE06BB3065}"/>
              </a:ext>
            </a:extLst>
          </p:cNvPr>
          <p:cNvSpPr txBox="1"/>
          <p:nvPr/>
        </p:nvSpPr>
        <p:spPr>
          <a:xfrm>
            <a:off x="486836" y="-6155149"/>
            <a:ext cx="11334103" cy="1015663"/>
          </a:xfrm>
          <a:prstGeom prst="rect">
            <a:avLst/>
          </a:prstGeom>
          <a:noFill/>
        </p:spPr>
        <p:txBody>
          <a:bodyPr wrap="square" rtlCol="0">
            <a:spAutoFit/>
          </a:bodyPr>
          <a:lstStyle/>
          <a:p>
            <a:pPr algn="just"/>
            <a:r>
              <a:rPr lang="en-GB" sz="2000" b="0" i="0" dirty="0">
                <a:solidFill>
                  <a:srgbClr val="FFFFFF"/>
                </a:solidFill>
                <a:effectLst/>
                <a:latin typeface="CiscoSansTT"/>
              </a:rPr>
              <a:t>On-path attackers intercept or modify communications between two devices, such as a web browser and a web server, either to collect information from or to impersonate one of the devices.</a:t>
            </a:r>
          </a:p>
          <a:p>
            <a:pPr algn="just"/>
            <a:r>
              <a:rPr lang="en-GB" sz="2000" b="0" i="0" dirty="0">
                <a:solidFill>
                  <a:srgbClr val="FFFFFF"/>
                </a:solidFill>
                <a:effectLst/>
                <a:latin typeface="CiscoSansTT"/>
              </a:rPr>
              <a:t>This type of attack is also referred to as a </a:t>
            </a:r>
            <a:r>
              <a:rPr lang="en-GB" sz="2000" b="1" i="0" dirty="0">
                <a:solidFill>
                  <a:srgbClr val="FFFFFF"/>
                </a:solidFill>
                <a:effectLst/>
                <a:latin typeface="CiscoSansTT"/>
              </a:rPr>
              <a:t>man-in-the-middle </a:t>
            </a:r>
            <a:r>
              <a:rPr lang="en-GB" sz="2000" b="0" i="0" dirty="0">
                <a:solidFill>
                  <a:srgbClr val="FFFFFF"/>
                </a:solidFill>
                <a:effectLst/>
                <a:latin typeface="CiscoSansTT"/>
              </a:rPr>
              <a:t>or </a:t>
            </a:r>
            <a:r>
              <a:rPr lang="en-GB" sz="2000" b="1" i="0" dirty="0">
                <a:solidFill>
                  <a:srgbClr val="FFFFFF"/>
                </a:solidFill>
                <a:effectLst/>
                <a:latin typeface="CiscoSansTT"/>
              </a:rPr>
              <a:t>man-in-the-mobile</a:t>
            </a:r>
            <a:r>
              <a:rPr lang="en-GB" sz="2000" b="0" i="0" dirty="0">
                <a:solidFill>
                  <a:srgbClr val="FFFFFF"/>
                </a:solidFill>
                <a:effectLst/>
                <a:latin typeface="CiscoSansTT"/>
              </a:rPr>
              <a:t> attack.</a:t>
            </a:r>
          </a:p>
        </p:txBody>
      </p:sp>
      <p:pic>
        <p:nvPicPr>
          <p:cNvPr id="6" name="Picture 5">
            <a:extLst>
              <a:ext uri="{FF2B5EF4-FFF2-40B4-BE49-F238E27FC236}">
                <a16:creationId xmlns:a16="http://schemas.microsoft.com/office/drawing/2014/main" id="{4D60A739-FDE1-CCE8-F91E-463C30F796A6}"/>
              </a:ext>
            </a:extLst>
          </p:cNvPr>
          <p:cNvPicPr>
            <a:picLocks noChangeAspect="1"/>
          </p:cNvPicPr>
          <p:nvPr/>
        </p:nvPicPr>
        <p:blipFill>
          <a:blip r:embed="rId2"/>
          <a:srcRect l="50948" r="-59"/>
          <a:stretch/>
        </p:blipFill>
        <p:spPr>
          <a:xfrm>
            <a:off x="6895151" y="-5092536"/>
            <a:ext cx="4506685" cy="4374087"/>
          </a:xfrm>
          <a:prstGeom prst="rect">
            <a:avLst/>
          </a:prstGeom>
        </p:spPr>
      </p:pic>
      <p:sp>
        <p:nvSpPr>
          <p:cNvPr id="7" name="TextBox 6">
            <a:extLst>
              <a:ext uri="{FF2B5EF4-FFF2-40B4-BE49-F238E27FC236}">
                <a16:creationId xmlns:a16="http://schemas.microsoft.com/office/drawing/2014/main" id="{BB157EBE-EE90-8E48-104D-4BB7BCC34EBD}"/>
              </a:ext>
            </a:extLst>
          </p:cNvPr>
          <p:cNvSpPr txBox="1"/>
          <p:nvPr/>
        </p:nvSpPr>
        <p:spPr>
          <a:xfrm>
            <a:off x="607971" y="-4336654"/>
            <a:ext cx="5236029" cy="2862322"/>
          </a:xfrm>
          <a:prstGeom prst="rect">
            <a:avLst/>
          </a:prstGeom>
          <a:noFill/>
        </p:spPr>
        <p:txBody>
          <a:bodyPr wrap="square" rtlCol="0">
            <a:spAutoFit/>
          </a:bodyPr>
          <a:lstStyle/>
          <a:p>
            <a:pPr algn="just"/>
            <a:r>
              <a:rPr lang="en-GB" sz="2000" b="0" i="0" dirty="0">
                <a:solidFill>
                  <a:schemeClr val="bg1"/>
                </a:solidFill>
                <a:effectLst/>
              </a:rPr>
              <a:t>A variation of man-in-middle, </a:t>
            </a:r>
            <a:r>
              <a:rPr lang="en-GB" sz="2000" b="0" i="0" dirty="0" err="1">
                <a:solidFill>
                  <a:schemeClr val="bg1"/>
                </a:solidFill>
                <a:effectLst/>
              </a:rPr>
              <a:t>MitMo</a:t>
            </a:r>
            <a:r>
              <a:rPr lang="en-GB" sz="2000" b="0" i="0" dirty="0">
                <a:solidFill>
                  <a:schemeClr val="bg1"/>
                </a:solidFill>
                <a:effectLst/>
              </a:rPr>
              <a:t> is a type of attack used to take control over a user’s mobile device. When infected, the mobile device is instructed to exfiltrate user-sensitive information and send it to the attackers. </a:t>
            </a:r>
            <a:r>
              <a:rPr lang="en-GB" sz="2000" b="0" i="0" dirty="0" err="1">
                <a:solidFill>
                  <a:schemeClr val="bg1"/>
                </a:solidFill>
                <a:effectLst/>
              </a:rPr>
              <a:t>ZeuS</a:t>
            </a:r>
            <a:r>
              <a:rPr lang="en-GB" sz="2000" b="0" i="0" dirty="0">
                <a:solidFill>
                  <a:schemeClr val="bg1"/>
                </a:solidFill>
                <a:effectLst/>
              </a:rPr>
              <a:t> is one example of a malware package with </a:t>
            </a:r>
            <a:r>
              <a:rPr lang="en-GB" sz="2000" b="0" i="0" dirty="0" err="1">
                <a:solidFill>
                  <a:schemeClr val="bg1"/>
                </a:solidFill>
                <a:effectLst/>
              </a:rPr>
              <a:t>MitMo</a:t>
            </a:r>
            <a:r>
              <a:rPr lang="en-GB" sz="2000" b="0" i="0" dirty="0">
                <a:solidFill>
                  <a:schemeClr val="bg1"/>
                </a:solidFill>
                <a:effectLst/>
              </a:rPr>
              <a:t> capabilities. It allows attackers to quietly capture two-step verification SMS messages that are sent to users.</a:t>
            </a:r>
            <a:endParaRPr lang="fr-FR" sz="2000" dirty="0">
              <a:solidFill>
                <a:schemeClr val="bg1"/>
              </a:solidFill>
            </a:endParaRPr>
          </a:p>
        </p:txBody>
      </p:sp>
      <p:pic>
        <p:nvPicPr>
          <p:cNvPr id="9" name="Picture 8">
            <a:extLst>
              <a:ext uri="{FF2B5EF4-FFF2-40B4-BE49-F238E27FC236}">
                <a16:creationId xmlns:a16="http://schemas.microsoft.com/office/drawing/2014/main" id="{3FF7448B-F450-AC5C-DEDB-E2F575A666FB}"/>
              </a:ext>
            </a:extLst>
          </p:cNvPr>
          <p:cNvPicPr>
            <a:picLocks noChangeAspect="1"/>
          </p:cNvPicPr>
          <p:nvPr/>
        </p:nvPicPr>
        <p:blipFill>
          <a:blip r:embed="rId3"/>
          <a:stretch>
            <a:fillRect/>
          </a:stretch>
        </p:blipFill>
        <p:spPr>
          <a:xfrm>
            <a:off x="1168162" y="7412958"/>
            <a:ext cx="9855676" cy="4326881"/>
          </a:xfrm>
          <a:prstGeom prst="rect">
            <a:avLst/>
          </a:prstGeom>
        </p:spPr>
      </p:pic>
    </p:spTree>
    <p:extLst>
      <p:ext uri="{BB962C8B-B14F-4D97-AF65-F5344CB8AC3E}">
        <p14:creationId xmlns:p14="http://schemas.microsoft.com/office/powerpoint/2010/main" val="802032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E536D-D163-0BC3-0B48-377E04E495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2F97DD-D7C3-EA7C-1618-A89CACBDE8E1}"/>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528C10E4-5FEF-9C92-C647-A50CBA8E3B3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B0692A8-0F85-9729-46D2-E7F038EECA3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579B566-873E-D309-994B-BFFB846801F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A7BAFBDA-2A46-9707-D901-AE4EA0FD920D}"/>
              </a:ext>
            </a:extLst>
          </p:cNvPr>
          <p:cNvSpPr txBox="1"/>
          <p:nvPr/>
        </p:nvSpPr>
        <p:spPr>
          <a:xfrm>
            <a:off x="486836" y="931027"/>
            <a:ext cx="1691040" cy="400110"/>
          </a:xfrm>
          <a:prstGeom prst="rect">
            <a:avLst/>
          </a:prstGeom>
          <a:noFill/>
        </p:spPr>
        <p:txBody>
          <a:bodyPr wrap="none" rtlCol="0">
            <a:spAutoFit/>
          </a:bodyPr>
          <a:lstStyle/>
          <a:p>
            <a:r>
              <a:rPr lang="en-GB" sz="2000" b="1" i="0" dirty="0">
                <a:solidFill>
                  <a:srgbClr val="FFFFFF"/>
                </a:solidFill>
                <a:effectLst/>
                <a:latin typeface="CiscoSansTT"/>
              </a:rPr>
              <a:t>SEO Poisoning</a:t>
            </a:r>
            <a:endParaRPr lang="fr-FR" sz="2000" dirty="0"/>
          </a:p>
        </p:txBody>
      </p:sp>
      <p:sp>
        <p:nvSpPr>
          <p:cNvPr id="8" name="TextBox 7">
            <a:extLst>
              <a:ext uri="{FF2B5EF4-FFF2-40B4-BE49-F238E27FC236}">
                <a16:creationId xmlns:a16="http://schemas.microsoft.com/office/drawing/2014/main" id="{A4F709F8-87BA-3A4A-854D-42E11630DA34}"/>
              </a:ext>
            </a:extLst>
          </p:cNvPr>
          <p:cNvSpPr txBox="1"/>
          <p:nvPr/>
        </p:nvSpPr>
        <p:spPr>
          <a:xfrm>
            <a:off x="410818" y="1266537"/>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You’ve probably heard of search engine optimization or SEO which, in simple terms, is about improving an organization’s website so that it gains greater visibility in search engine results.</a:t>
            </a:r>
          </a:p>
        </p:txBody>
      </p:sp>
      <p:pic>
        <p:nvPicPr>
          <p:cNvPr id="6" name="Picture 5">
            <a:extLst>
              <a:ext uri="{FF2B5EF4-FFF2-40B4-BE49-F238E27FC236}">
                <a16:creationId xmlns:a16="http://schemas.microsoft.com/office/drawing/2014/main" id="{880FC9D2-5FA0-B36F-00EA-F817E7BD2611}"/>
              </a:ext>
            </a:extLst>
          </p:cNvPr>
          <p:cNvPicPr>
            <a:picLocks noChangeAspect="1"/>
          </p:cNvPicPr>
          <p:nvPr/>
        </p:nvPicPr>
        <p:blipFill>
          <a:blip r:embed="rId2"/>
          <a:stretch>
            <a:fillRect/>
          </a:stretch>
        </p:blipFill>
        <p:spPr>
          <a:xfrm>
            <a:off x="1168162" y="2449077"/>
            <a:ext cx="9855676" cy="4326881"/>
          </a:xfrm>
          <a:prstGeom prst="rect">
            <a:avLst/>
          </a:prstGeom>
        </p:spPr>
      </p:pic>
      <p:sp>
        <p:nvSpPr>
          <p:cNvPr id="3" name="TextBox 2">
            <a:extLst>
              <a:ext uri="{FF2B5EF4-FFF2-40B4-BE49-F238E27FC236}">
                <a16:creationId xmlns:a16="http://schemas.microsoft.com/office/drawing/2014/main" id="{49D2CEE6-D5CC-3954-88BC-3AA8A13FF790}"/>
              </a:ext>
            </a:extLst>
          </p:cNvPr>
          <p:cNvSpPr txBox="1"/>
          <p:nvPr/>
        </p:nvSpPr>
        <p:spPr>
          <a:xfrm>
            <a:off x="13281838" y="2559487"/>
            <a:ext cx="5571265" cy="4093428"/>
          </a:xfrm>
          <a:prstGeom prst="rect">
            <a:avLst/>
          </a:prstGeom>
          <a:noFill/>
        </p:spPr>
        <p:txBody>
          <a:bodyPr wrap="square" rtlCol="0">
            <a:spAutoFit/>
          </a:bodyPr>
          <a:lstStyle/>
          <a:p>
            <a:pPr algn="just"/>
            <a:r>
              <a:rPr lang="en-GB" sz="2000" b="0" i="0" dirty="0">
                <a:solidFill>
                  <a:schemeClr val="bg1"/>
                </a:solidFill>
                <a:effectLst/>
              </a:rPr>
              <a:t>Search engines such as Google work by presenting a list of web pages to users based on their search query. These web pages are ranked according to the relevancy of their content.</a:t>
            </a:r>
          </a:p>
          <a:p>
            <a:pPr algn="just"/>
            <a:r>
              <a:rPr lang="en-GB" sz="2000" b="0" i="0" dirty="0">
                <a:solidFill>
                  <a:schemeClr val="bg1"/>
                </a:solidFill>
                <a:effectLst/>
              </a:rPr>
              <a:t>While many legitimate companies specialize in optimizing websites to better position them, attackers take advantage of popular search terms and use SEO to push malicious sites higher up the ranks of search results. This technique is called SEO poisoning.</a:t>
            </a:r>
          </a:p>
          <a:p>
            <a:pPr algn="just"/>
            <a:r>
              <a:rPr lang="en-GB" sz="2000" b="0" i="0" dirty="0">
                <a:solidFill>
                  <a:schemeClr val="bg1"/>
                </a:solidFill>
                <a:effectLst/>
              </a:rPr>
              <a:t>The most common goal of SEO poisoning is to increase traffic to malicious sites that may host malware or attempt social engineering.</a:t>
            </a:r>
            <a:endParaRPr lang="fr-FR" sz="2000" dirty="0">
              <a:solidFill>
                <a:schemeClr val="bg1"/>
              </a:solidFill>
            </a:endParaRPr>
          </a:p>
        </p:txBody>
      </p:sp>
    </p:spTree>
    <p:extLst>
      <p:ext uri="{BB962C8B-B14F-4D97-AF65-F5344CB8AC3E}">
        <p14:creationId xmlns:p14="http://schemas.microsoft.com/office/powerpoint/2010/main" val="2951819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CC530-5E11-8CDC-4271-1D32CE170D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B2AC8D-1E10-60EB-4566-3301954ECA73}"/>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D45FDEDA-34D2-354D-0766-8A83CC35C11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D29508F-6CB9-8B45-D3A8-2D3A83B15E3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FB36415-1290-3457-BB5A-3058A6F60050}"/>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7359EE49-7A18-E61B-A1F9-D90C882C7F73}"/>
              </a:ext>
            </a:extLst>
          </p:cNvPr>
          <p:cNvSpPr txBox="1"/>
          <p:nvPr/>
        </p:nvSpPr>
        <p:spPr>
          <a:xfrm>
            <a:off x="486836" y="1061657"/>
            <a:ext cx="1691040" cy="400110"/>
          </a:xfrm>
          <a:prstGeom prst="rect">
            <a:avLst/>
          </a:prstGeom>
          <a:noFill/>
        </p:spPr>
        <p:txBody>
          <a:bodyPr wrap="none" rtlCol="0">
            <a:spAutoFit/>
          </a:bodyPr>
          <a:lstStyle/>
          <a:p>
            <a:r>
              <a:rPr lang="en-GB" sz="2000" b="1" i="0" dirty="0">
                <a:solidFill>
                  <a:srgbClr val="FFFFFF"/>
                </a:solidFill>
                <a:effectLst/>
                <a:latin typeface="CiscoSansTT"/>
              </a:rPr>
              <a:t>SEO Poisoning</a:t>
            </a:r>
            <a:endParaRPr lang="fr-FR" sz="2000" dirty="0"/>
          </a:p>
        </p:txBody>
      </p:sp>
      <p:sp>
        <p:nvSpPr>
          <p:cNvPr id="8" name="TextBox 7">
            <a:extLst>
              <a:ext uri="{FF2B5EF4-FFF2-40B4-BE49-F238E27FC236}">
                <a16:creationId xmlns:a16="http://schemas.microsoft.com/office/drawing/2014/main" id="{ED169E04-BE5A-F661-5B2A-1B8EF078A0B0}"/>
              </a:ext>
            </a:extLst>
          </p:cNvPr>
          <p:cNvSpPr txBox="1"/>
          <p:nvPr/>
        </p:nvSpPr>
        <p:spPr>
          <a:xfrm>
            <a:off x="410818" y="1571338"/>
            <a:ext cx="11410121" cy="707886"/>
          </a:xfrm>
          <a:prstGeom prst="rect">
            <a:avLst/>
          </a:prstGeom>
          <a:noFill/>
        </p:spPr>
        <p:txBody>
          <a:bodyPr wrap="square" rtlCol="0">
            <a:spAutoFit/>
          </a:bodyPr>
          <a:lstStyle/>
          <a:p>
            <a:pPr algn="just"/>
            <a:r>
              <a:rPr lang="en-GB" sz="2000" b="0" i="0" dirty="0">
                <a:solidFill>
                  <a:srgbClr val="FFFFFF"/>
                </a:solidFill>
                <a:effectLst/>
                <a:latin typeface="CiscoSansTT"/>
              </a:rPr>
              <a:t>You’ve probably heard of search engine optimization or SEO which, in simple terms, is about improving an organization’s website so that it gains greater visibility in search engine results.</a:t>
            </a:r>
          </a:p>
        </p:txBody>
      </p:sp>
      <p:pic>
        <p:nvPicPr>
          <p:cNvPr id="6" name="Picture 5">
            <a:extLst>
              <a:ext uri="{FF2B5EF4-FFF2-40B4-BE49-F238E27FC236}">
                <a16:creationId xmlns:a16="http://schemas.microsoft.com/office/drawing/2014/main" id="{5F8FA8CA-8C10-79F7-2DCF-A112F469E4CD}"/>
              </a:ext>
            </a:extLst>
          </p:cNvPr>
          <p:cNvPicPr>
            <a:picLocks noChangeAspect="1"/>
          </p:cNvPicPr>
          <p:nvPr/>
        </p:nvPicPr>
        <p:blipFill>
          <a:blip r:embed="rId2"/>
          <a:stretch>
            <a:fillRect/>
          </a:stretch>
        </p:blipFill>
        <p:spPr>
          <a:xfrm>
            <a:off x="917791" y="3620939"/>
            <a:ext cx="4488415" cy="1970523"/>
          </a:xfrm>
          <a:prstGeom prst="rect">
            <a:avLst/>
          </a:prstGeom>
        </p:spPr>
      </p:pic>
      <p:sp>
        <p:nvSpPr>
          <p:cNvPr id="3" name="TextBox 2">
            <a:extLst>
              <a:ext uri="{FF2B5EF4-FFF2-40B4-BE49-F238E27FC236}">
                <a16:creationId xmlns:a16="http://schemas.microsoft.com/office/drawing/2014/main" id="{DE6834B2-E477-B1D5-D915-A51112D20C17}"/>
              </a:ext>
            </a:extLst>
          </p:cNvPr>
          <p:cNvSpPr txBox="1"/>
          <p:nvPr/>
        </p:nvSpPr>
        <p:spPr>
          <a:xfrm>
            <a:off x="6249674" y="2559487"/>
            <a:ext cx="5571265" cy="4093428"/>
          </a:xfrm>
          <a:prstGeom prst="rect">
            <a:avLst/>
          </a:prstGeom>
          <a:noFill/>
        </p:spPr>
        <p:txBody>
          <a:bodyPr wrap="square" rtlCol="0">
            <a:spAutoFit/>
          </a:bodyPr>
          <a:lstStyle/>
          <a:p>
            <a:pPr algn="just"/>
            <a:r>
              <a:rPr lang="en-GB" sz="2000" b="0" i="0" dirty="0">
                <a:solidFill>
                  <a:schemeClr val="bg1"/>
                </a:solidFill>
                <a:effectLst/>
              </a:rPr>
              <a:t>Search engines such as Google work by presenting a list of web pages to users based on their search query. These web pages are ranked according to the relevancy of their content.</a:t>
            </a:r>
          </a:p>
          <a:p>
            <a:pPr algn="just"/>
            <a:r>
              <a:rPr lang="en-GB" sz="2000" b="0" i="0" dirty="0">
                <a:solidFill>
                  <a:schemeClr val="bg1"/>
                </a:solidFill>
                <a:effectLst/>
              </a:rPr>
              <a:t>While many legitimate companies specialize in optimizing websites to better position them, attackers take advantage of popular search terms and use SEO to push malicious sites higher up the ranks of search results. This technique is called SEO poisoning.</a:t>
            </a:r>
          </a:p>
          <a:p>
            <a:pPr algn="just"/>
            <a:r>
              <a:rPr lang="en-GB" sz="2000" b="0" i="0" dirty="0">
                <a:solidFill>
                  <a:schemeClr val="bg1"/>
                </a:solidFill>
                <a:effectLst/>
              </a:rPr>
              <a:t>The most common goal of SEO poisoning is to increase traffic to malicious sites that may host malware or attempt social engineering.</a:t>
            </a:r>
            <a:endParaRPr lang="fr-FR" sz="2000" dirty="0">
              <a:solidFill>
                <a:schemeClr val="bg1"/>
              </a:solidFill>
            </a:endParaRPr>
          </a:p>
        </p:txBody>
      </p:sp>
    </p:spTree>
    <p:extLst>
      <p:ext uri="{BB962C8B-B14F-4D97-AF65-F5344CB8AC3E}">
        <p14:creationId xmlns:p14="http://schemas.microsoft.com/office/powerpoint/2010/main" val="2985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35D01-A0A2-88C6-74DD-213C8988C9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69F79B-5199-1E25-63D7-4B06AE5FEC36}"/>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225B4F72-8EDA-2176-7612-DC268CB70CA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A44A726-6535-9218-0852-7CC7109301C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7456C02-E439-FBAB-4809-3CABD7A3B80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8792822D-0227-9881-5FE9-402DC23478ED}"/>
              </a:ext>
            </a:extLst>
          </p:cNvPr>
          <p:cNvSpPr txBox="1"/>
          <p:nvPr/>
        </p:nvSpPr>
        <p:spPr>
          <a:xfrm>
            <a:off x="486836" y="1257600"/>
            <a:ext cx="2769156" cy="400110"/>
          </a:xfrm>
          <a:prstGeom prst="rect">
            <a:avLst/>
          </a:prstGeom>
          <a:noFill/>
        </p:spPr>
        <p:txBody>
          <a:bodyPr wrap="none" rtlCol="0">
            <a:spAutoFit/>
          </a:bodyPr>
          <a:lstStyle/>
          <a:p>
            <a:r>
              <a:rPr lang="en-GB" sz="2000" b="1" i="0" dirty="0">
                <a:solidFill>
                  <a:srgbClr val="FFFFFF"/>
                </a:solidFill>
                <a:effectLst/>
                <a:latin typeface="CiscoSansTT"/>
              </a:rPr>
              <a:t>Wi-Fi Password Cracking</a:t>
            </a:r>
            <a:endParaRPr lang="fr-FR" sz="2000" dirty="0"/>
          </a:p>
        </p:txBody>
      </p:sp>
      <p:sp>
        <p:nvSpPr>
          <p:cNvPr id="6" name="TextBox 5">
            <a:extLst>
              <a:ext uri="{FF2B5EF4-FFF2-40B4-BE49-F238E27FC236}">
                <a16:creationId xmlns:a16="http://schemas.microsoft.com/office/drawing/2014/main" id="{72B9E816-6D3D-26EF-A52F-4EA95A2F6FC6}"/>
              </a:ext>
            </a:extLst>
          </p:cNvPr>
          <p:cNvSpPr txBox="1"/>
          <p:nvPr/>
        </p:nvSpPr>
        <p:spPr>
          <a:xfrm>
            <a:off x="410818" y="1751360"/>
            <a:ext cx="11410121" cy="1323439"/>
          </a:xfrm>
          <a:prstGeom prst="rect">
            <a:avLst/>
          </a:prstGeom>
          <a:noFill/>
        </p:spPr>
        <p:txBody>
          <a:bodyPr wrap="square" rtlCol="0">
            <a:spAutoFit/>
          </a:bodyPr>
          <a:lstStyle/>
          <a:p>
            <a:pPr algn="just"/>
            <a:r>
              <a:rPr lang="en-GB" sz="2000" b="0" i="0" dirty="0">
                <a:solidFill>
                  <a:srgbClr val="FFFFFF"/>
                </a:solidFill>
                <a:effectLst/>
                <a:latin typeface="CiscoSansTT"/>
              </a:rPr>
              <a:t>You’re enjoying your lunch in the canteen when a colleague approaches you. They seem distressed.</a:t>
            </a:r>
          </a:p>
          <a:p>
            <a:pPr algn="just"/>
            <a:r>
              <a:rPr lang="en-GB" sz="2000" b="0" i="0" dirty="0">
                <a:solidFill>
                  <a:srgbClr val="FFFFFF"/>
                </a:solidFill>
                <a:effectLst/>
                <a:latin typeface="CiscoSansTT"/>
              </a:rPr>
              <a:t>They explain that they can’t seem to connect to the public Wi-Fi on their phone and ask if you have the private Wi-Fi password to hand so that they can check that their phone is working.</a:t>
            </a:r>
          </a:p>
          <a:p>
            <a:pPr algn="just"/>
            <a:r>
              <a:rPr lang="en-GB" sz="2000" b="1" i="0" dirty="0">
                <a:solidFill>
                  <a:srgbClr val="FFFFFF"/>
                </a:solidFill>
                <a:effectLst/>
                <a:latin typeface="CiscoSansTT"/>
              </a:rPr>
              <a:t>How would you respond?</a:t>
            </a:r>
          </a:p>
        </p:txBody>
      </p:sp>
      <p:sp>
        <p:nvSpPr>
          <p:cNvPr id="7" name="TextBox 6">
            <a:extLst>
              <a:ext uri="{FF2B5EF4-FFF2-40B4-BE49-F238E27FC236}">
                <a16:creationId xmlns:a16="http://schemas.microsoft.com/office/drawing/2014/main" id="{E128B883-EA0F-3B63-BB5D-F127FAC7E2C5}"/>
              </a:ext>
            </a:extLst>
          </p:cNvPr>
          <p:cNvSpPr txBox="1"/>
          <p:nvPr/>
        </p:nvSpPr>
        <p:spPr>
          <a:xfrm>
            <a:off x="873399" y="3783202"/>
            <a:ext cx="10463185" cy="923330"/>
          </a:xfrm>
          <a:prstGeom prst="rect">
            <a:avLst/>
          </a:prstGeom>
          <a:noFill/>
        </p:spPr>
        <p:txBody>
          <a:bodyPr wrap="none" rtlCol="0">
            <a:spAutoFit/>
          </a:bodyPr>
          <a:lstStyle/>
          <a:p>
            <a:pPr algn="l"/>
            <a:r>
              <a:rPr lang="en-GB" b="0" i="0" dirty="0">
                <a:solidFill>
                  <a:srgbClr val="FFFFFF"/>
                </a:solidFill>
                <a:effectLst/>
                <a:latin typeface="CiscoSansTT"/>
              </a:rPr>
              <a:t>A. “Yes, of course. Give me your phone and I’ll put it in for you.”</a:t>
            </a:r>
          </a:p>
          <a:p>
            <a:pPr algn="l"/>
            <a:r>
              <a:rPr lang="en-GB" b="0" i="0" dirty="0">
                <a:solidFill>
                  <a:srgbClr val="FFFFFF"/>
                </a:solidFill>
                <a:effectLst/>
                <a:latin typeface="CiscoSansTT"/>
              </a:rPr>
              <a:t>B. “Sure. It’s Xgff76dB.”</a:t>
            </a:r>
          </a:p>
          <a:p>
            <a:pPr algn="l"/>
            <a:r>
              <a:rPr lang="en-GB" b="0" i="0" dirty="0">
                <a:solidFill>
                  <a:srgbClr val="FFFFFF"/>
                </a:solidFill>
                <a:effectLst/>
                <a:latin typeface="CiscoSansTT"/>
              </a:rPr>
              <a:t>C. “</a:t>
            </a:r>
            <a:r>
              <a:rPr lang="en-GB" b="0" i="0" dirty="0" err="1">
                <a:solidFill>
                  <a:srgbClr val="FFFFFF"/>
                </a:solidFill>
                <a:effectLst/>
                <a:latin typeface="CiscoSansTT"/>
              </a:rPr>
              <a:t>Mmm</a:t>
            </a:r>
            <a:r>
              <a:rPr lang="en-GB" b="0" i="0" dirty="0">
                <a:solidFill>
                  <a:srgbClr val="FFFFFF"/>
                </a:solidFill>
                <a:effectLst/>
                <a:latin typeface="CiscoSansTT"/>
              </a:rPr>
              <a:t>... I’m not sure we’re allowed to use the private Wi-Fi network. Let me check with my manager first.”</a:t>
            </a:r>
          </a:p>
        </p:txBody>
      </p:sp>
    </p:spTree>
    <p:extLst>
      <p:ext uri="{BB962C8B-B14F-4D97-AF65-F5344CB8AC3E}">
        <p14:creationId xmlns:p14="http://schemas.microsoft.com/office/powerpoint/2010/main" val="1023901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E7B5-6FFC-1DCB-2196-6192FCFE80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D13F75-3685-2746-66F9-6D53F9C60BCF}"/>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EC5380D3-A6CF-F74F-D21D-AB466545062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80C827B-1ED2-8F56-021D-C891EC260A8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926D864-FA77-11A8-8825-2D631E7CD93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203C60B-ED5E-E649-F0EA-4562AB0ABAAD}"/>
              </a:ext>
            </a:extLst>
          </p:cNvPr>
          <p:cNvSpPr txBox="1"/>
          <p:nvPr/>
        </p:nvSpPr>
        <p:spPr>
          <a:xfrm>
            <a:off x="486836" y="1442657"/>
            <a:ext cx="2033121" cy="400110"/>
          </a:xfrm>
          <a:prstGeom prst="rect">
            <a:avLst/>
          </a:prstGeom>
          <a:noFill/>
        </p:spPr>
        <p:txBody>
          <a:bodyPr wrap="none" rtlCol="0">
            <a:spAutoFit/>
          </a:bodyPr>
          <a:lstStyle/>
          <a:p>
            <a:r>
              <a:rPr lang="en-GB" sz="2000" b="1" i="0" dirty="0">
                <a:solidFill>
                  <a:srgbClr val="FFFFFF"/>
                </a:solidFill>
                <a:effectLst/>
                <a:latin typeface="CiscoSansTT"/>
              </a:rPr>
              <a:t>Password Attacks</a:t>
            </a:r>
            <a:endParaRPr lang="fr-FR" sz="2000" dirty="0"/>
          </a:p>
        </p:txBody>
      </p:sp>
      <p:sp>
        <p:nvSpPr>
          <p:cNvPr id="6" name="TextBox 5">
            <a:extLst>
              <a:ext uri="{FF2B5EF4-FFF2-40B4-BE49-F238E27FC236}">
                <a16:creationId xmlns:a16="http://schemas.microsoft.com/office/drawing/2014/main" id="{6F93B848-EFB7-3F71-2C3E-EE00478F550F}"/>
              </a:ext>
            </a:extLst>
          </p:cNvPr>
          <p:cNvSpPr txBox="1"/>
          <p:nvPr/>
        </p:nvSpPr>
        <p:spPr>
          <a:xfrm>
            <a:off x="1409699" y="2957681"/>
            <a:ext cx="9372600"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sp>
        <p:nvSpPr>
          <p:cNvPr id="5" name="TextBox 4">
            <a:extLst>
              <a:ext uri="{FF2B5EF4-FFF2-40B4-BE49-F238E27FC236}">
                <a16:creationId xmlns:a16="http://schemas.microsoft.com/office/drawing/2014/main" id="{0A1672A8-7F05-BD26-8B79-FAD30D5966B2}"/>
              </a:ext>
            </a:extLst>
          </p:cNvPr>
          <p:cNvSpPr txBox="1"/>
          <p:nvPr/>
        </p:nvSpPr>
        <p:spPr>
          <a:xfrm>
            <a:off x="310208" y="-2018788"/>
            <a:ext cx="11410121"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pic>
        <p:nvPicPr>
          <p:cNvPr id="7" name="Picture 6">
            <a:extLst>
              <a:ext uri="{FF2B5EF4-FFF2-40B4-BE49-F238E27FC236}">
                <a16:creationId xmlns:a16="http://schemas.microsoft.com/office/drawing/2014/main" id="{47D5B12B-41EF-F414-C7D9-2EC229BAADC3}"/>
              </a:ext>
            </a:extLst>
          </p:cNvPr>
          <p:cNvPicPr>
            <a:picLocks noChangeAspect="1"/>
          </p:cNvPicPr>
          <p:nvPr/>
        </p:nvPicPr>
        <p:blipFill>
          <a:blip r:embed="rId2"/>
          <a:srcRect l="35770" t="6754" r="25726" b="10785"/>
          <a:stretch/>
        </p:blipFill>
        <p:spPr>
          <a:xfrm>
            <a:off x="772886" y="7415802"/>
            <a:ext cx="2024743" cy="3387614"/>
          </a:xfrm>
          <a:prstGeom prst="rect">
            <a:avLst/>
          </a:prstGeom>
        </p:spPr>
      </p:pic>
      <p:sp>
        <p:nvSpPr>
          <p:cNvPr id="8" name="TextBox 7">
            <a:extLst>
              <a:ext uri="{FF2B5EF4-FFF2-40B4-BE49-F238E27FC236}">
                <a16:creationId xmlns:a16="http://schemas.microsoft.com/office/drawing/2014/main" id="{32F5FA59-7628-C0B1-ED74-1BE04A622ADE}"/>
              </a:ext>
            </a:extLst>
          </p:cNvPr>
          <p:cNvSpPr txBox="1"/>
          <p:nvPr/>
        </p:nvSpPr>
        <p:spPr>
          <a:xfrm>
            <a:off x="3444222" y="8232446"/>
            <a:ext cx="8376717" cy="1754326"/>
          </a:xfrm>
          <a:prstGeom prst="rect">
            <a:avLst/>
          </a:prstGeom>
          <a:noFill/>
        </p:spPr>
        <p:txBody>
          <a:bodyPr wrap="square" rtlCol="0">
            <a:spAutoFit/>
          </a:bodyPr>
          <a:lstStyle/>
          <a:p>
            <a:pPr algn="just"/>
            <a:r>
              <a:rPr lang="en-GB" b="0" i="0" dirty="0">
                <a:solidFill>
                  <a:srgbClr val="FFFFFF"/>
                </a:solidFill>
                <a:effectLst/>
              </a:rPr>
              <a:t>This technique attempts to gain access to a system by ‘spraying’ a few commonly used passwords across a large number of accounts. For example, a cybercriminal uses 'Password123' with many usernames before trying again with a second commonly-used password, such as ‘qwerty.’</a:t>
            </a:r>
          </a:p>
          <a:p>
            <a:pPr algn="just"/>
            <a:r>
              <a:rPr lang="en-GB" b="0" i="0" dirty="0">
                <a:solidFill>
                  <a:srgbClr val="FFFFFF"/>
                </a:solidFill>
                <a:effectLst/>
              </a:rPr>
              <a:t>This technique allows the perpetrator to remain undetected as they avoid frequent account lockouts.</a:t>
            </a:r>
          </a:p>
        </p:txBody>
      </p:sp>
    </p:spTree>
    <p:extLst>
      <p:ext uri="{BB962C8B-B14F-4D97-AF65-F5344CB8AC3E}">
        <p14:creationId xmlns:p14="http://schemas.microsoft.com/office/powerpoint/2010/main" val="2262352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FD03C-DCA5-9B37-2395-71BD926687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C7335E-14E9-207D-E19C-95946E234D96}"/>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CD62D985-E2FC-C403-4285-C16781DDF9A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D38C87E-C3B7-69A0-704B-458A0A629EC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62EBA8B-67EF-26C3-A3AD-F7CFB506ED8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D32AEF4C-5EE8-BA58-55DE-66918DCBE125}"/>
              </a:ext>
            </a:extLst>
          </p:cNvPr>
          <p:cNvSpPr txBox="1"/>
          <p:nvPr/>
        </p:nvSpPr>
        <p:spPr>
          <a:xfrm>
            <a:off x="486836" y="920141"/>
            <a:ext cx="2033121" cy="400110"/>
          </a:xfrm>
          <a:prstGeom prst="rect">
            <a:avLst/>
          </a:prstGeom>
          <a:noFill/>
        </p:spPr>
        <p:txBody>
          <a:bodyPr wrap="none" rtlCol="0">
            <a:spAutoFit/>
          </a:bodyPr>
          <a:lstStyle/>
          <a:p>
            <a:r>
              <a:rPr lang="en-GB" sz="2000" b="1" i="0" dirty="0">
                <a:solidFill>
                  <a:srgbClr val="FFFFFF"/>
                </a:solidFill>
                <a:effectLst/>
                <a:latin typeface="CiscoSansTT"/>
              </a:rPr>
              <a:t>Password Attacks</a:t>
            </a:r>
            <a:endParaRPr lang="fr-FR" sz="2000" dirty="0"/>
          </a:p>
        </p:txBody>
      </p:sp>
      <p:sp>
        <p:nvSpPr>
          <p:cNvPr id="6" name="TextBox 5">
            <a:extLst>
              <a:ext uri="{FF2B5EF4-FFF2-40B4-BE49-F238E27FC236}">
                <a16:creationId xmlns:a16="http://schemas.microsoft.com/office/drawing/2014/main" id="{41A25B23-6E38-1E2F-4301-D8F9E089707C}"/>
              </a:ext>
            </a:extLst>
          </p:cNvPr>
          <p:cNvSpPr txBox="1"/>
          <p:nvPr/>
        </p:nvSpPr>
        <p:spPr>
          <a:xfrm>
            <a:off x="410818" y="1259510"/>
            <a:ext cx="11410121"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sp>
        <p:nvSpPr>
          <p:cNvPr id="5" name="TextBox 4">
            <a:extLst>
              <a:ext uri="{FF2B5EF4-FFF2-40B4-BE49-F238E27FC236}">
                <a16:creationId xmlns:a16="http://schemas.microsoft.com/office/drawing/2014/main" id="{2DA026D2-BA78-BC0E-1CC8-C5FA3C6D5437}"/>
              </a:ext>
            </a:extLst>
          </p:cNvPr>
          <p:cNvSpPr txBox="1"/>
          <p:nvPr/>
        </p:nvSpPr>
        <p:spPr>
          <a:xfrm>
            <a:off x="486836" y="2408040"/>
            <a:ext cx="2148986" cy="400110"/>
          </a:xfrm>
          <a:prstGeom prst="rect">
            <a:avLst/>
          </a:prstGeom>
          <a:noFill/>
        </p:spPr>
        <p:txBody>
          <a:bodyPr wrap="none" rtlCol="0">
            <a:spAutoFit/>
          </a:bodyPr>
          <a:lstStyle/>
          <a:p>
            <a:pPr algn="l"/>
            <a:r>
              <a:rPr lang="en-GB" sz="2000" b="1" i="0" dirty="0">
                <a:solidFill>
                  <a:srgbClr val="FFFFFF"/>
                </a:solidFill>
                <a:effectLst/>
              </a:rPr>
              <a:t>Password spraying</a:t>
            </a:r>
          </a:p>
        </p:txBody>
      </p:sp>
      <p:pic>
        <p:nvPicPr>
          <p:cNvPr id="10" name="Picture 9">
            <a:extLst>
              <a:ext uri="{FF2B5EF4-FFF2-40B4-BE49-F238E27FC236}">
                <a16:creationId xmlns:a16="http://schemas.microsoft.com/office/drawing/2014/main" id="{E150B709-E95D-F4DF-4B26-E92525AC97F7}"/>
              </a:ext>
            </a:extLst>
          </p:cNvPr>
          <p:cNvPicPr>
            <a:picLocks noChangeAspect="1"/>
          </p:cNvPicPr>
          <p:nvPr/>
        </p:nvPicPr>
        <p:blipFill>
          <a:blip r:embed="rId2"/>
          <a:srcRect l="35770" t="6754" r="25726" b="10785"/>
          <a:stretch/>
        </p:blipFill>
        <p:spPr>
          <a:xfrm>
            <a:off x="772886" y="2996206"/>
            <a:ext cx="2024743" cy="3387614"/>
          </a:xfrm>
          <a:prstGeom prst="rect">
            <a:avLst/>
          </a:prstGeom>
        </p:spPr>
      </p:pic>
      <p:sp>
        <p:nvSpPr>
          <p:cNvPr id="11" name="TextBox 10">
            <a:extLst>
              <a:ext uri="{FF2B5EF4-FFF2-40B4-BE49-F238E27FC236}">
                <a16:creationId xmlns:a16="http://schemas.microsoft.com/office/drawing/2014/main" id="{EA9D1524-76EA-7EB5-B578-EB21D48E32E7}"/>
              </a:ext>
            </a:extLst>
          </p:cNvPr>
          <p:cNvSpPr txBox="1"/>
          <p:nvPr/>
        </p:nvSpPr>
        <p:spPr>
          <a:xfrm>
            <a:off x="3444222" y="3812850"/>
            <a:ext cx="8376717" cy="1754326"/>
          </a:xfrm>
          <a:prstGeom prst="rect">
            <a:avLst/>
          </a:prstGeom>
          <a:noFill/>
        </p:spPr>
        <p:txBody>
          <a:bodyPr wrap="square" rtlCol="0">
            <a:spAutoFit/>
          </a:bodyPr>
          <a:lstStyle/>
          <a:p>
            <a:pPr algn="just"/>
            <a:r>
              <a:rPr lang="en-GB" b="0" i="0" dirty="0">
                <a:solidFill>
                  <a:srgbClr val="FFFFFF"/>
                </a:solidFill>
                <a:effectLst/>
              </a:rPr>
              <a:t>This technique attempts to gain access to a system by ‘spraying’ a few commonly used passwords across a large number of accounts. For example, a cybercriminal uses 'Password123' with many usernames before trying again with a second commonly-used password, such as ‘qwerty.’</a:t>
            </a:r>
          </a:p>
          <a:p>
            <a:pPr algn="just"/>
            <a:r>
              <a:rPr lang="en-GB" b="0" i="0" dirty="0">
                <a:solidFill>
                  <a:srgbClr val="FFFFFF"/>
                </a:solidFill>
                <a:effectLst/>
              </a:rPr>
              <a:t>This technique allows the perpetrator to remain undetected as they avoid frequent account lockouts.</a:t>
            </a:r>
          </a:p>
        </p:txBody>
      </p:sp>
      <p:pic>
        <p:nvPicPr>
          <p:cNvPr id="7" name="Picture 6">
            <a:extLst>
              <a:ext uri="{FF2B5EF4-FFF2-40B4-BE49-F238E27FC236}">
                <a16:creationId xmlns:a16="http://schemas.microsoft.com/office/drawing/2014/main" id="{EBE59D01-0EB0-A78A-6326-BF476F0A87AC}"/>
              </a:ext>
            </a:extLst>
          </p:cNvPr>
          <p:cNvPicPr>
            <a:picLocks noChangeAspect="1"/>
          </p:cNvPicPr>
          <p:nvPr/>
        </p:nvPicPr>
        <p:blipFill>
          <a:blip r:embed="rId3"/>
          <a:srcRect l="14384" r="12970"/>
          <a:stretch/>
        </p:blipFill>
        <p:spPr>
          <a:xfrm>
            <a:off x="-4123398" y="3895131"/>
            <a:ext cx="3039167" cy="2042728"/>
          </a:xfrm>
          <a:prstGeom prst="rect">
            <a:avLst/>
          </a:prstGeom>
        </p:spPr>
      </p:pic>
      <p:sp>
        <p:nvSpPr>
          <p:cNvPr id="8" name="TextBox 7">
            <a:extLst>
              <a:ext uri="{FF2B5EF4-FFF2-40B4-BE49-F238E27FC236}">
                <a16:creationId xmlns:a16="http://schemas.microsoft.com/office/drawing/2014/main" id="{2F355744-F2FC-1477-15F4-BF9882980185}"/>
              </a:ext>
            </a:extLst>
          </p:cNvPr>
          <p:cNvSpPr txBox="1"/>
          <p:nvPr/>
        </p:nvSpPr>
        <p:spPr>
          <a:xfrm>
            <a:off x="13306668" y="4593329"/>
            <a:ext cx="8376717" cy="646331"/>
          </a:xfrm>
          <a:prstGeom prst="rect">
            <a:avLst/>
          </a:prstGeom>
          <a:noFill/>
        </p:spPr>
        <p:txBody>
          <a:bodyPr wrap="square" rtlCol="0">
            <a:spAutoFit/>
          </a:bodyPr>
          <a:lstStyle/>
          <a:p>
            <a:pPr algn="just"/>
            <a:r>
              <a:rPr lang="en-GB" b="0" i="0" dirty="0">
                <a:solidFill>
                  <a:srgbClr val="FFFFFF"/>
                </a:solidFill>
                <a:effectLst/>
                <a:latin typeface="CiscoSansTT"/>
              </a:rPr>
              <a:t>A hacker systematically tries every word in a dictionary or a list of commonly used words as a password in an attempt to break into a password-protected account.</a:t>
            </a:r>
            <a:endParaRPr lang="en-GB" b="0" i="0" dirty="0">
              <a:solidFill>
                <a:srgbClr val="FFFFFF"/>
              </a:solidFill>
              <a:effectLst/>
            </a:endParaRPr>
          </a:p>
        </p:txBody>
      </p:sp>
    </p:spTree>
    <p:extLst>
      <p:ext uri="{BB962C8B-B14F-4D97-AF65-F5344CB8AC3E}">
        <p14:creationId xmlns:p14="http://schemas.microsoft.com/office/powerpoint/2010/main" val="1633352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95431-2680-6240-5FD6-14B99647E3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D1C977-C167-B73E-A773-52BC9A451F12}"/>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9559B4C0-2141-17BE-46F3-EB670FC4B73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121454B-4C86-8D59-5FD1-B0C00CF3E71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36C3555-45BD-A9DD-0A3C-4379A63795D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6E796BA1-17B1-9437-262A-472C7A8DAE87}"/>
              </a:ext>
            </a:extLst>
          </p:cNvPr>
          <p:cNvSpPr txBox="1"/>
          <p:nvPr/>
        </p:nvSpPr>
        <p:spPr>
          <a:xfrm>
            <a:off x="486836" y="920141"/>
            <a:ext cx="2033121" cy="400110"/>
          </a:xfrm>
          <a:prstGeom prst="rect">
            <a:avLst/>
          </a:prstGeom>
          <a:noFill/>
        </p:spPr>
        <p:txBody>
          <a:bodyPr wrap="none" rtlCol="0">
            <a:spAutoFit/>
          </a:bodyPr>
          <a:lstStyle/>
          <a:p>
            <a:r>
              <a:rPr lang="en-GB" sz="2000" b="1" i="0" dirty="0">
                <a:solidFill>
                  <a:srgbClr val="FFFFFF"/>
                </a:solidFill>
                <a:effectLst/>
                <a:latin typeface="CiscoSansTT"/>
              </a:rPr>
              <a:t>Password Attacks</a:t>
            </a:r>
            <a:endParaRPr lang="fr-FR" sz="2000" dirty="0"/>
          </a:p>
        </p:txBody>
      </p:sp>
      <p:sp>
        <p:nvSpPr>
          <p:cNvPr id="6" name="TextBox 5">
            <a:extLst>
              <a:ext uri="{FF2B5EF4-FFF2-40B4-BE49-F238E27FC236}">
                <a16:creationId xmlns:a16="http://schemas.microsoft.com/office/drawing/2014/main" id="{098B2FD4-129A-0C55-ADA4-5825697CE26E}"/>
              </a:ext>
            </a:extLst>
          </p:cNvPr>
          <p:cNvSpPr txBox="1"/>
          <p:nvPr/>
        </p:nvSpPr>
        <p:spPr>
          <a:xfrm>
            <a:off x="410818" y="1259510"/>
            <a:ext cx="11410121"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sp>
        <p:nvSpPr>
          <p:cNvPr id="5" name="TextBox 4">
            <a:extLst>
              <a:ext uri="{FF2B5EF4-FFF2-40B4-BE49-F238E27FC236}">
                <a16:creationId xmlns:a16="http://schemas.microsoft.com/office/drawing/2014/main" id="{AF38A27F-E529-7817-AAA0-1126BC55E485}"/>
              </a:ext>
            </a:extLst>
          </p:cNvPr>
          <p:cNvSpPr txBox="1"/>
          <p:nvPr/>
        </p:nvSpPr>
        <p:spPr>
          <a:xfrm>
            <a:off x="444420" y="2939908"/>
            <a:ext cx="2117952" cy="400110"/>
          </a:xfrm>
          <a:prstGeom prst="rect">
            <a:avLst/>
          </a:prstGeom>
          <a:noFill/>
        </p:spPr>
        <p:txBody>
          <a:bodyPr wrap="none" rtlCol="0">
            <a:spAutoFit/>
          </a:bodyPr>
          <a:lstStyle/>
          <a:p>
            <a:pPr algn="l"/>
            <a:r>
              <a:rPr lang="en-GB" sz="2000" b="1" i="0" dirty="0">
                <a:solidFill>
                  <a:srgbClr val="FFFFFF"/>
                </a:solidFill>
                <a:effectLst/>
              </a:rPr>
              <a:t>Dictionary Attacks</a:t>
            </a:r>
          </a:p>
        </p:txBody>
      </p:sp>
      <p:pic>
        <p:nvPicPr>
          <p:cNvPr id="10" name="Picture 9">
            <a:extLst>
              <a:ext uri="{FF2B5EF4-FFF2-40B4-BE49-F238E27FC236}">
                <a16:creationId xmlns:a16="http://schemas.microsoft.com/office/drawing/2014/main" id="{F520A3E6-F6A7-838E-33D7-41F30BC18785}"/>
              </a:ext>
            </a:extLst>
          </p:cNvPr>
          <p:cNvPicPr>
            <a:picLocks noChangeAspect="1"/>
          </p:cNvPicPr>
          <p:nvPr/>
        </p:nvPicPr>
        <p:blipFill>
          <a:blip r:embed="rId2"/>
          <a:srcRect l="14384" r="12970"/>
          <a:stretch/>
        </p:blipFill>
        <p:spPr>
          <a:xfrm>
            <a:off x="405055" y="3895131"/>
            <a:ext cx="3039167" cy="2042728"/>
          </a:xfrm>
          <a:prstGeom prst="rect">
            <a:avLst/>
          </a:prstGeom>
        </p:spPr>
      </p:pic>
      <p:sp>
        <p:nvSpPr>
          <p:cNvPr id="11" name="TextBox 10">
            <a:extLst>
              <a:ext uri="{FF2B5EF4-FFF2-40B4-BE49-F238E27FC236}">
                <a16:creationId xmlns:a16="http://schemas.microsoft.com/office/drawing/2014/main" id="{1B9F7570-8D00-7661-4B4B-225874934E96}"/>
              </a:ext>
            </a:extLst>
          </p:cNvPr>
          <p:cNvSpPr txBox="1"/>
          <p:nvPr/>
        </p:nvSpPr>
        <p:spPr>
          <a:xfrm>
            <a:off x="12634801" y="4366847"/>
            <a:ext cx="8376717" cy="646331"/>
          </a:xfrm>
          <a:prstGeom prst="rect">
            <a:avLst/>
          </a:prstGeom>
          <a:noFill/>
        </p:spPr>
        <p:txBody>
          <a:bodyPr wrap="square" rtlCol="0">
            <a:spAutoFit/>
          </a:bodyPr>
          <a:lstStyle/>
          <a:p>
            <a:pPr algn="just"/>
            <a:r>
              <a:rPr lang="en-GB" b="0" i="0" dirty="0">
                <a:solidFill>
                  <a:srgbClr val="FFFFFF"/>
                </a:solidFill>
                <a:effectLst/>
                <a:latin typeface="CiscoSansTT"/>
              </a:rPr>
              <a:t>A hacker systematically tries every word in a dictionary or a list of commonly used words as a password in an attempt to break into a password-protected account.</a:t>
            </a:r>
            <a:endParaRPr lang="en-GB" b="0" i="0" dirty="0">
              <a:solidFill>
                <a:srgbClr val="FFFFFF"/>
              </a:solidFill>
              <a:effectLst/>
            </a:endParaRPr>
          </a:p>
        </p:txBody>
      </p:sp>
      <p:pic>
        <p:nvPicPr>
          <p:cNvPr id="7" name="Picture 6">
            <a:extLst>
              <a:ext uri="{FF2B5EF4-FFF2-40B4-BE49-F238E27FC236}">
                <a16:creationId xmlns:a16="http://schemas.microsoft.com/office/drawing/2014/main" id="{71249F68-DA38-BB38-0904-9946E86494FE}"/>
              </a:ext>
            </a:extLst>
          </p:cNvPr>
          <p:cNvPicPr>
            <a:picLocks noChangeAspect="1"/>
          </p:cNvPicPr>
          <p:nvPr/>
        </p:nvPicPr>
        <p:blipFill>
          <a:blip r:embed="rId3"/>
          <a:srcRect l="35770" t="6754" r="25726" b="10785"/>
          <a:stretch/>
        </p:blipFill>
        <p:spPr>
          <a:xfrm>
            <a:off x="-3320139" y="2996206"/>
            <a:ext cx="2024743" cy="3387614"/>
          </a:xfrm>
          <a:prstGeom prst="rect">
            <a:avLst/>
          </a:prstGeom>
        </p:spPr>
      </p:pic>
      <p:sp>
        <p:nvSpPr>
          <p:cNvPr id="8" name="TextBox 7">
            <a:extLst>
              <a:ext uri="{FF2B5EF4-FFF2-40B4-BE49-F238E27FC236}">
                <a16:creationId xmlns:a16="http://schemas.microsoft.com/office/drawing/2014/main" id="{0F4E6910-CBC5-0D0D-F1E6-4AF0D261915B}"/>
              </a:ext>
            </a:extLst>
          </p:cNvPr>
          <p:cNvSpPr txBox="1"/>
          <p:nvPr/>
        </p:nvSpPr>
        <p:spPr>
          <a:xfrm>
            <a:off x="3410228" y="4039332"/>
            <a:ext cx="8376717" cy="1754326"/>
          </a:xfrm>
          <a:prstGeom prst="rect">
            <a:avLst/>
          </a:prstGeom>
          <a:noFill/>
        </p:spPr>
        <p:txBody>
          <a:bodyPr wrap="square" rtlCol="0">
            <a:spAutoFit/>
          </a:bodyPr>
          <a:lstStyle/>
          <a:p>
            <a:pPr algn="just"/>
            <a:r>
              <a:rPr lang="en-GB" b="0" i="0" dirty="0">
                <a:solidFill>
                  <a:srgbClr val="FFFFFF"/>
                </a:solidFill>
                <a:effectLst/>
              </a:rPr>
              <a:t>This technique attempts to gain access to a system by ‘spraying’ a few commonly used passwords across a large number of accounts. For example, a cybercriminal uses 'Password123' with many usernames before trying again with a second commonly-used password, such as ‘qwerty.’</a:t>
            </a:r>
          </a:p>
          <a:p>
            <a:pPr algn="just"/>
            <a:r>
              <a:rPr lang="en-GB" b="0" i="0" dirty="0">
                <a:solidFill>
                  <a:srgbClr val="FFFFFF"/>
                </a:solidFill>
                <a:effectLst/>
              </a:rPr>
              <a:t>This technique allows the perpetrator to remain undetected as they avoid frequent account lockouts.</a:t>
            </a:r>
          </a:p>
        </p:txBody>
      </p:sp>
      <p:pic>
        <p:nvPicPr>
          <p:cNvPr id="9" name="Picture 8">
            <a:extLst>
              <a:ext uri="{FF2B5EF4-FFF2-40B4-BE49-F238E27FC236}">
                <a16:creationId xmlns:a16="http://schemas.microsoft.com/office/drawing/2014/main" id="{DFFD4F48-33DD-DE03-2D39-A5698B64CC9D}"/>
              </a:ext>
            </a:extLst>
          </p:cNvPr>
          <p:cNvPicPr>
            <a:picLocks noChangeAspect="1"/>
          </p:cNvPicPr>
          <p:nvPr/>
        </p:nvPicPr>
        <p:blipFill>
          <a:blip r:embed="rId4"/>
          <a:srcRect l="6497" r="6497"/>
          <a:stretch/>
        </p:blipFill>
        <p:spPr>
          <a:xfrm>
            <a:off x="-4232255" y="3895131"/>
            <a:ext cx="3039167" cy="2042728"/>
          </a:xfrm>
          <a:prstGeom prst="rect">
            <a:avLst/>
          </a:prstGeom>
        </p:spPr>
      </p:pic>
      <p:sp>
        <p:nvSpPr>
          <p:cNvPr id="12" name="TextBox 11">
            <a:extLst>
              <a:ext uri="{FF2B5EF4-FFF2-40B4-BE49-F238E27FC236}">
                <a16:creationId xmlns:a16="http://schemas.microsoft.com/office/drawing/2014/main" id="{38E36A8A-E240-B2E5-FD1A-9F0EF8E7C1F5}"/>
              </a:ext>
            </a:extLst>
          </p:cNvPr>
          <p:cNvSpPr txBox="1"/>
          <p:nvPr/>
        </p:nvSpPr>
        <p:spPr>
          <a:xfrm>
            <a:off x="12871240" y="4454830"/>
            <a:ext cx="8376717" cy="923330"/>
          </a:xfrm>
          <a:prstGeom prst="rect">
            <a:avLst/>
          </a:prstGeom>
          <a:noFill/>
        </p:spPr>
        <p:txBody>
          <a:bodyPr wrap="square" rtlCol="0">
            <a:spAutoFit/>
          </a:bodyPr>
          <a:lstStyle/>
          <a:p>
            <a:pPr algn="just"/>
            <a:r>
              <a:rPr lang="en-GB" b="0" i="0" dirty="0">
                <a:solidFill>
                  <a:srgbClr val="FFFFFF"/>
                </a:solidFill>
                <a:effectLst/>
                <a:latin typeface="CiscoSansTT"/>
              </a:rPr>
              <a:t>The simplest and most commonly used way of gaining access to a password-protected site, brute-force attacks see an attacker using all possible combinations of letters, numbers and symbols in the password space until they get it right.</a:t>
            </a:r>
            <a:endParaRPr lang="en-GB" b="0" i="0" dirty="0">
              <a:solidFill>
                <a:srgbClr val="FFFFFF"/>
              </a:solidFill>
              <a:effectLst/>
            </a:endParaRPr>
          </a:p>
        </p:txBody>
      </p:sp>
    </p:spTree>
    <p:extLst>
      <p:ext uri="{BB962C8B-B14F-4D97-AF65-F5344CB8AC3E}">
        <p14:creationId xmlns:p14="http://schemas.microsoft.com/office/powerpoint/2010/main" val="299217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B1EDF-E455-228E-5199-2C290C0133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DE7664-23D5-AAC0-E119-DB08F2E269E2}"/>
              </a:ext>
            </a:extLst>
          </p:cNvPr>
          <p:cNvSpPr txBox="1"/>
          <p:nvPr/>
        </p:nvSpPr>
        <p:spPr>
          <a:xfrm>
            <a:off x="310208" y="430636"/>
            <a:ext cx="240642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Types of </a:t>
            </a:r>
            <a:r>
              <a:rPr lang="fr-FR" sz="1600" dirty="0" err="1">
                <a:solidFill>
                  <a:schemeClr val="bg1"/>
                </a:solidFill>
                <a:latin typeface="Andale Mono" panose="020B0509000000000004" pitchFamily="49" charset="0"/>
              </a:rPr>
              <a:t>Attackers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E216730-A73B-AFA4-342B-1B6A3EF3B9E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462CF0F-E189-30CF-E7F5-20F4AB01849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AD3187D-D7D3-DED4-3BAB-9AF84F0F80D0}"/>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4C640A9B-AE3A-C17F-4B1F-A692E4C8BE6A}"/>
              </a:ext>
            </a:extLst>
          </p:cNvPr>
          <p:cNvSpPr txBox="1"/>
          <p:nvPr/>
        </p:nvSpPr>
        <p:spPr>
          <a:xfrm>
            <a:off x="405782" y="1612068"/>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A567997B-5D15-61F3-7A8B-FF8268C17E3F}"/>
              </a:ext>
            </a:extLst>
          </p:cNvPr>
          <p:cNvPicPr>
            <a:picLocks noChangeAspect="1"/>
          </p:cNvPicPr>
          <p:nvPr/>
        </p:nvPicPr>
        <p:blipFill>
          <a:blip r:embed="rId2"/>
          <a:srcRect l="5218" t="6785" r="68189" b="15451"/>
          <a:stretch/>
        </p:blipFill>
        <p:spPr>
          <a:xfrm>
            <a:off x="405782" y="3685033"/>
            <a:ext cx="3123341" cy="3121796"/>
          </a:xfrm>
          <a:prstGeom prst="rect">
            <a:avLst/>
          </a:prstGeom>
        </p:spPr>
      </p:pic>
      <p:sp>
        <p:nvSpPr>
          <p:cNvPr id="5" name="TextBox 4">
            <a:extLst>
              <a:ext uri="{FF2B5EF4-FFF2-40B4-BE49-F238E27FC236}">
                <a16:creationId xmlns:a16="http://schemas.microsoft.com/office/drawing/2014/main" id="{032117ED-947B-5BF8-C0A1-F8EE80191E84}"/>
              </a:ext>
            </a:extLst>
          </p:cNvPr>
          <p:cNvSpPr txBox="1"/>
          <p:nvPr/>
        </p:nvSpPr>
        <p:spPr>
          <a:xfrm>
            <a:off x="4188177" y="4115357"/>
            <a:ext cx="7484534" cy="2292935"/>
          </a:xfrm>
          <a:prstGeom prst="rect">
            <a:avLst/>
          </a:prstGeom>
          <a:noFill/>
        </p:spPr>
        <p:txBody>
          <a:bodyPr wrap="square" rtlCol="0">
            <a:spAutoFit/>
          </a:bodyPr>
          <a:lstStyle/>
          <a:p>
            <a:pPr algn="l">
              <a:spcBef>
                <a:spcPts val="600"/>
              </a:spcBef>
            </a:pPr>
            <a:r>
              <a:rPr lang="en-GB" b="1" i="1" dirty="0">
                <a:solidFill>
                  <a:srgbClr val="FFFFFF"/>
                </a:solidFill>
                <a:effectLst/>
                <a:latin typeface="Open Sans" panose="020B0606030504020204" pitchFamily="34" charset="0"/>
              </a:rPr>
              <a:t>Amateurs</a:t>
            </a:r>
          </a:p>
          <a:p>
            <a:pPr algn="just">
              <a:spcBef>
                <a:spcPts val="600"/>
              </a:spcBef>
            </a:pPr>
            <a:r>
              <a:rPr lang="en-GB" sz="2000" b="0" i="0" dirty="0">
                <a:solidFill>
                  <a:srgbClr val="FFFFFF"/>
                </a:solidFill>
                <a:effectLst/>
              </a:rPr>
              <a:t>The term 'script kiddies' emerged in the 1990s and refers to amateur or inexperienced hackers who use existing tools or instructions found on the Internet to launch attacks. Some script kiddies are just curious, others are trying to demonstrate their skills and cause harm. While script kiddies may use basic tools, their attacks can still have devastating consequences.</a:t>
            </a:r>
          </a:p>
        </p:txBody>
      </p:sp>
    </p:spTree>
    <p:extLst>
      <p:ext uri="{BB962C8B-B14F-4D97-AF65-F5344CB8AC3E}">
        <p14:creationId xmlns:p14="http://schemas.microsoft.com/office/powerpoint/2010/main" val="3269520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55D5F-AC1C-4059-19BC-AB063DF29D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D96452-0A07-12B1-A622-8F6C2977CC2A}"/>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F00AE262-D7F7-0755-8079-612E3199EA4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CCEBC6C-A0A9-FE60-1591-F693E00877E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826A320-42F3-E309-FB76-9E726AB65E5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926DE68-E366-9866-99E0-ED5E9E4B5C0A}"/>
              </a:ext>
            </a:extLst>
          </p:cNvPr>
          <p:cNvSpPr txBox="1"/>
          <p:nvPr/>
        </p:nvSpPr>
        <p:spPr>
          <a:xfrm>
            <a:off x="486836" y="920141"/>
            <a:ext cx="2033121" cy="400110"/>
          </a:xfrm>
          <a:prstGeom prst="rect">
            <a:avLst/>
          </a:prstGeom>
          <a:noFill/>
        </p:spPr>
        <p:txBody>
          <a:bodyPr wrap="none" rtlCol="0">
            <a:spAutoFit/>
          </a:bodyPr>
          <a:lstStyle/>
          <a:p>
            <a:r>
              <a:rPr lang="en-GB" sz="2000" b="1" i="0" dirty="0">
                <a:solidFill>
                  <a:srgbClr val="FFFFFF"/>
                </a:solidFill>
                <a:effectLst/>
                <a:latin typeface="CiscoSansTT"/>
              </a:rPr>
              <a:t>Password Attacks</a:t>
            </a:r>
            <a:endParaRPr lang="fr-FR" sz="2000" dirty="0"/>
          </a:p>
        </p:txBody>
      </p:sp>
      <p:sp>
        <p:nvSpPr>
          <p:cNvPr id="6" name="TextBox 5">
            <a:extLst>
              <a:ext uri="{FF2B5EF4-FFF2-40B4-BE49-F238E27FC236}">
                <a16:creationId xmlns:a16="http://schemas.microsoft.com/office/drawing/2014/main" id="{A70C2E0A-7213-215A-F0B3-662475FBF4F4}"/>
              </a:ext>
            </a:extLst>
          </p:cNvPr>
          <p:cNvSpPr txBox="1"/>
          <p:nvPr/>
        </p:nvSpPr>
        <p:spPr>
          <a:xfrm>
            <a:off x="410818" y="1259510"/>
            <a:ext cx="11410121"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sp>
        <p:nvSpPr>
          <p:cNvPr id="5" name="TextBox 4">
            <a:extLst>
              <a:ext uri="{FF2B5EF4-FFF2-40B4-BE49-F238E27FC236}">
                <a16:creationId xmlns:a16="http://schemas.microsoft.com/office/drawing/2014/main" id="{A93FCA9D-A0FD-CF9D-9F34-99328776AE5E}"/>
              </a:ext>
            </a:extLst>
          </p:cNvPr>
          <p:cNvSpPr txBox="1"/>
          <p:nvPr/>
        </p:nvSpPr>
        <p:spPr>
          <a:xfrm>
            <a:off x="444420" y="2939908"/>
            <a:ext cx="2241511" cy="400110"/>
          </a:xfrm>
          <a:prstGeom prst="rect">
            <a:avLst/>
          </a:prstGeom>
          <a:noFill/>
        </p:spPr>
        <p:txBody>
          <a:bodyPr wrap="none" rtlCol="0">
            <a:spAutoFit/>
          </a:bodyPr>
          <a:lstStyle/>
          <a:p>
            <a:pPr algn="l"/>
            <a:r>
              <a:rPr lang="en-GB" sz="2000" b="1" i="0" dirty="0">
                <a:solidFill>
                  <a:srgbClr val="FFFFFF"/>
                </a:solidFill>
                <a:effectLst/>
              </a:rPr>
              <a:t>Brute-Force Attacks</a:t>
            </a:r>
          </a:p>
        </p:txBody>
      </p:sp>
      <p:pic>
        <p:nvPicPr>
          <p:cNvPr id="10" name="Picture 9">
            <a:extLst>
              <a:ext uri="{FF2B5EF4-FFF2-40B4-BE49-F238E27FC236}">
                <a16:creationId xmlns:a16="http://schemas.microsoft.com/office/drawing/2014/main" id="{9082DD89-0F7C-4C43-0CA7-667481E235A5}"/>
              </a:ext>
            </a:extLst>
          </p:cNvPr>
          <p:cNvPicPr>
            <a:picLocks noChangeAspect="1"/>
          </p:cNvPicPr>
          <p:nvPr/>
        </p:nvPicPr>
        <p:blipFill>
          <a:blip r:embed="rId2"/>
          <a:srcRect l="6497" r="6497"/>
          <a:stretch/>
        </p:blipFill>
        <p:spPr>
          <a:xfrm>
            <a:off x="405055" y="3895131"/>
            <a:ext cx="3039167" cy="2042728"/>
          </a:xfrm>
          <a:prstGeom prst="rect">
            <a:avLst/>
          </a:prstGeom>
        </p:spPr>
      </p:pic>
      <p:sp>
        <p:nvSpPr>
          <p:cNvPr id="11" name="TextBox 10">
            <a:extLst>
              <a:ext uri="{FF2B5EF4-FFF2-40B4-BE49-F238E27FC236}">
                <a16:creationId xmlns:a16="http://schemas.microsoft.com/office/drawing/2014/main" id="{EBA021C7-00F4-EF79-64CA-F347244FCB97}"/>
              </a:ext>
            </a:extLst>
          </p:cNvPr>
          <p:cNvSpPr txBox="1"/>
          <p:nvPr/>
        </p:nvSpPr>
        <p:spPr>
          <a:xfrm>
            <a:off x="13462865" y="4454830"/>
            <a:ext cx="8376717" cy="923330"/>
          </a:xfrm>
          <a:prstGeom prst="rect">
            <a:avLst/>
          </a:prstGeom>
          <a:noFill/>
        </p:spPr>
        <p:txBody>
          <a:bodyPr wrap="square" rtlCol="0">
            <a:spAutoFit/>
          </a:bodyPr>
          <a:lstStyle/>
          <a:p>
            <a:pPr algn="just"/>
            <a:r>
              <a:rPr lang="en-GB" b="0" i="0" dirty="0">
                <a:solidFill>
                  <a:srgbClr val="FFFFFF"/>
                </a:solidFill>
                <a:effectLst/>
                <a:latin typeface="CiscoSansTT"/>
              </a:rPr>
              <a:t>The simplest and most commonly used way of gaining access to a password-protected site, brute-force attacks see an attacker using all possible combinations of letters, numbers and symbols in the password space until they get it right.</a:t>
            </a:r>
            <a:endParaRPr lang="en-GB" b="0" i="0" dirty="0">
              <a:solidFill>
                <a:srgbClr val="FFFFFF"/>
              </a:solidFill>
              <a:effectLst/>
            </a:endParaRPr>
          </a:p>
        </p:txBody>
      </p:sp>
      <p:pic>
        <p:nvPicPr>
          <p:cNvPr id="7" name="Picture 6">
            <a:extLst>
              <a:ext uri="{FF2B5EF4-FFF2-40B4-BE49-F238E27FC236}">
                <a16:creationId xmlns:a16="http://schemas.microsoft.com/office/drawing/2014/main" id="{D6522BCE-1952-A30D-C052-B2FC5BC36BDE}"/>
              </a:ext>
            </a:extLst>
          </p:cNvPr>
          <p:cNvPicPr>
            <a:picLocks noChangeAspect="1"/>
          </p:cNvPicPr>
          <p:nvPr/>
        </p:nvPicPr>
        <p:blipFill>
          <a:blip r:embed="rId3"/>
          <a:srcRect l="14384" r="12970"/>
          <a:stretch/>
        </p:blipFill>
        <p:spPr>
          <a:xfrm>
            <a:off x="-4123398" y="3895131"/>
            <a:ext cx="3039167" cy="2042728"/>
          </a:xfrm>
          <a:prstGeom prst="rect">
            <a:avLst/>
          </a:prstGeom>
        </p:spPr>
      </p:pic>
      <p:sp>
        <p:nvSpPr>
          <p:cNvPr id="8" name="TextBox 7">
            <a:extLst>
              <a:ext uri="{FF2B5EF4-FFF2-40B4-BE49-F238E27FC236}">
                <a16:creationId xmlns:a16="http://schemas.microsoft.com/office/drawing/2014/main" id="{CB5697EA-478E-7216-92D7-1013C9A77C4E}"/>
              </a:ext>
            </a:extLst>
          </p:cNvPr>
          <p:cNvSpPr txBox="1"/>
          <p:nvPr/>
        </p:nvSpPr>
        <p:spPr>
          <a:xfrm>
            <a:off x="13773418" y="4039332"/>
            <a:ext cx="8376717" cy="1754326"/>
          </a:xfrm>
          <a:prstGeom prst="rect">
            <a:avLst/>
          </a:prstGeom>
          <a:noFill/>
        </p:spPr>
        <p:txBody>
          <a:bodyPr wrap="square" rtlCol="0">
            <a:spAutoFit/>
          </a:bodyPr>
          <a:lstStyle/>
          <a:p>
            <a:pPr algn="just"/>
            <a:r>
              <a:rPr lang="en-GB" b="0" i="0" dirty="0">
                <a:solidFill>
                  <a:srgbClr val="FFFFFF"/>
                </a:solidFill>
                <a:effectLst/>
              </a:rPr>
              <a:t>This technique attempts to gain access to a system by ‘spraying’ a few commonly used passwords across a large number of accounts. For example, a cybercriminal uses 'Password123' with many usernames before trying again with a second commonly-used password, such as ‘qwerty.’</a:t>
            </a:r>
          </a:p>
          <a:p>
            <a:pPr algn="just"/>
            <a:r>
              <a:rPr lang="en-GB" b="0" i="0" dirty="0">
                <a:solidFill>
                  <a:srgbClr val="FFFFFF"/>
                </a:solidFill>
                <a:effectLst/>
              </a:rPr>
              <a:t>This technique allows the perpetrator to remain undetected as they avoid frequent account lockouts.</a:t>
            </a:r>
          </a:p>
        </p:txBody>
      </p:sp>
      <p:pic>
        <p:nvPicPr>
          <p:cNvPr id="9" name="Picture 8">
            <a:extLst>
              <a:ext uri="{FF2B5EF4-FFF2-40B4-BE49-F238E27FC236}">
                <a16:creationId xmlns:a16="http://schemas.microsoft.com/office/drawing/2014/main" id="{D7C474A3-6775-4187-2BF7-9882E94FF6FE}"/>
              </a:ext>
            </a:extLst>
          </p:cNvPr>
          <p:cNvPicPr>
            <a:picLocks noChangeAspect="1"/>
          </p:cNvPicPr>
          <p:nvPr/>
        </p:nvPicPr>
        <p:blipFill>
          <a:blip r:embed="rId4"/>
          <a:srcRect l="17384" t="7059" r="19353" b="28592"/>
          <a:stretch/>
        </p:blipFill>
        <p:spPr>
          <a:xfrm>
            <a:off x="-3673960" y="3867887"/>
            <a:ext cx="2702601" cy="1607619"/>
          </a:xfrm>
          <a:prstGeom prst="rect">
            <a:avLst/>
          </a:prstGeom>
        </p:spPr>
      </p:pic>
      <p:sp>
        <p:nvSpPr>
          <p:cNvPr id="12" name="TextBox 11">
            <a:extLst>
              <a:ext uri="{FF2B5EF4-FFF2-40B4-BE49-F238E27FC236}">
                <a16:creationId xmlns:a16="http://schemas.microsoft.com/office/drawing/2014/main" id="{06FCE4C0-26B0-F056-B55E-9FE57D6C9E16}"/>
              </a:ext>
            </a:extLst>
          </p:cNvPr>
          <p:cNvSpPr txBox="1"/>
          <p:nvPr/>
        </p:nvSpPr>
        <p:spPr>
          <a:xfrm>
            <a:off x="3333793" y="4454830"/>
            <a:ext cx="8376717" cy="1200329"/>
          </a:xfrm>
          <a:prstGeom prst="rect">
            <a:avLst/>
          </a:prstGeom>
          <a:noFill/>
        </p:spPr>
        <p:txBody>
          <a:bodyPr wrap="square" rtlCol="0">
            <a:spAutoFit/>
          </a:bodyPr>
          <a:lstStyle/>
          <a:p>
            <a:pPr algn="l"/>
            <a:r>
              <a:rPr lang="en-GB" b="0" i="0" dirty="0">
                <a:solidFill>
                  <a:srgbClr val="FFFFFF"/>
                </a:solidFill>
                <a:effectLst/>
                <a:latin typeface="CiscoSansTT"/>
              </a:rPr>
              <a:t>Plain text or unencrypted passwords can be easily read by other humans and machines by intercepting communications.</a:t>
            </a:r>
          </a:p>
          <a:p>
            <a:pPr algn="l"/>
            <a:r>
              <a:rPr lang="en-GB" b="0" i="0" dirty="0">
                <a:solidFill>
                  <a:srgbClr val="FFFFFF"/>
                </a:solidFill>
                <a:effectLst/>
                <a:latin typeface="CiscoSansTT"/>
              </a:rPr>
              <a:t>If you store a password in clear, readable text, anyone who has access to your account or device, whether authorized or unauthorized, can read it.</a:t>
            </a:r>
          </a:p>
        </p:txBody>
      </p:sp>
    </p:spTree>
    <p:extLst>
      <p:ext uri="{BB962C8B-B14F-4D97-AF65-F5344CB8AC3E}">
        <p14:creationId xmlns:p14="http://schemas.microsoft.com/office/powerpoint/2010/main" val="2759461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3D41-3D85-07F3-09B7-2A0EC315FE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8111B0-6525-B916-0242-BC002FFFAB3B}"/>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F3FEB258-7FFE-D3FD-BDFB-F5AEA498FA7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44D4FA7-C599-81DC-1585-1B1CBDA40B6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52730D4-99C5-EE7F-FAFA-60C00D8C074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B0CDC20-02F6-7D58-3BA1-2BE16BB36312}"/>
              </a:ext>
            </a:extLst>
          </p:cNvPr>
          <p:cNvSpPr txBox="1"/>
          <p:nvPr/>
        </p:nvSpPr>
        <p:spPr>
          <a:xfrm>
            <a:off x="486836" y="920141"/>
            <a:ext cx="2033121" cy="400110"/>
          </a:xfrm>
          <a:prstGeom prst="rect">
            <a:avLst/>
          </a:prstGeom>
          <a:noFill/>
        </p:spPr>
        <p:txBody>
          <a:bodyPr wrap="none" rtlCol="0">
            <a:spAutoFit/>
          </a:bodyPr>
          <a:lstStyle/>
          <a:p>
            <a:r>
              <a:rPr lang="en-GB" sz="2000" b="1" i="0" dirty="0">
                <a:solidFill>
                  <a:srgbClr val="FFFFFF"/>
                </a:solidFill>
                <a:effectLst/>
                <a:latin typeface="CiscoSansTT"/>
              </a:rPr>
              <a:t>Password Attacks</a:t>
            </a:r>
            <a:endParaRPr lang="fr-FR" sz="2000" dirty="0"/>
          </a:p>
        </p:txBody>
      </p:sp>
      <p:sp>
        <p:nvSpPr>
          <p:cNvPr id="6" name="TextBox 5">
            <a:extLst>
              <a:ext uri="{FF2B5EF4-FFF2-40B4-BE49-F238E27FC236}">
                <a16:creationId xmlns:a16="http://schemas.microsoft.com/office/drawing/2014/main" id="{63899E29-0008-08C3-76AE-F7A8899B2E6D}"/>
              </a:ext>
            </a:extLst>
          </p:cNvPr>
          <p:cNvSpPr txBox="1"/>
          <p:nvPr/>
        </p:nvSpPr>
        <p:spPr>
          <a:xfrm>
            <a:off x="410818" y="1259510"/>
            <a:ext cx="11410121" cy="1015663"/>
          </a:xfrm>
          <a:prstGeom prst="rect">
            <a:avLst/>
          </a:prstGeom>
          <a:noFill/>
        </p:spPr>
        <p:txBody>
          <a:bodyPr wrap="square" rtlCol="0">
            <a:spAutoFit/>
          </a:bodyPr>
          <a:lstStyle/>
          <a:p>
            <a:pPr algn="just"/>
            <a:r>
              <a:rPr lang="en-GB" sz="2000" b="0" i="0" dirty="0">
                <a:solidFill>
                  <a:srgbClr val="FFFFFF"/>
                </a:solidFill>
                <a:effectLst/>
                <a:latin typeface="CiscoSansTT"/>
              </a:rPr>
              <a:t>Entering a username and password is one of the most popular forms of authenticating to a web site. Therefore, uncovering your password is an easy way for cybercriminals to gain access to your most valuable information.</a:t>
            </a:r>
            <a:endParaRPr lang="en-GB" sz="2000" b="1" i="0" dirty="0">
              <a:solidFill>
                <a:srgbClr val="FFFFFF"/>
              </a:solidFill>
              <a:effectLst/>
              <a:latin typeface="CiscoSansTT"/>
            </a:endParaRPr>
          </a:p>
        </p:txBody>
      </p:sp>
      <p:sp>
        <p:nvSpPr>
          <p:cNvPr id="5" name="TextBox 4">
            <a:extLst>
              <a:ext uri="{FF2B5EF4-FFF2-40B4-BE49-F238E27FC236}">
                <a16:creationId xmlns:a16="http://schemas.microsoft.com/office/drawing/2014/main" id="{B42951F4-D65F-5EDE-CEC7-0AE5E55E365A}"/>
              </a:ext>
            </a:extLst>
          </p:cNvPr>
          <p:cNvSpPr txBox="1"/>
          <p:nvPr/>
        </p:nvSpPr>
        <p:spPr>
          <a:xfrm>
            <a:off x="444420" y="2939908"/>
            <a:ext cx="2207784" cy="400110"/>
          </a:xfrm>
          <a:prstGeom prst="rect">
            <a:avLst/>
          </a:prstGeom>
          <a:noFill/>
        </p:spPr>
        <p:txBody>
          <a:bodyPr wrap="none" rtlCol="0">
            <a:spAutoFit/>
          </a:bodyPr>
          <a:lstStyle/>
          <a:p>
            <a:pPr algn="l"/>
            <a:r>
              <a:rPr lang="en-GB" sz="2000" b="1" i="0" dirty="0">
                <a:solidFill>
                  <a:srgbClr val="FFFFFF"/>
                </a:solidFill>
                <a:effectLst/>
              </a:rPr>
              <a:t>Traffic Interception</a:t>
            </a:r>
          </a:p>
        </p:txBody>
      </p:sp>
      <p:pic>
        <p:nvPicPr>
          <p:cNvPr id="10" name="Picture 9">
            <a:extLst>
              <a:ext uri="{FF2B5EF4-FFF2-40B4-BE49-F238E27FC236}">
                <a16:creationId xmlns:a16="http://schemas.microsoft.com/office/drawing/2014/main" id="{A0848624-1666-A25E-D29E-C91E574C0295}"/>
              </a:ext>
            </a:extLst>
          </p:cNvPr>
          <p:cNvPicPr>
            <a:picLocks noChangeAspect="1"/>
          </p:cNvPicPr>
          <p:nvPr/>
        </p:nvPicPr>
        <p:blipFill>
          <a:blip r:embed="rId2"/>
          <a:srcRect l="17384" t="7059" r="19353" b="28592"/>
          <a:stretch/>
        </p:blipFill>
        <p:spPr>
          <a:xfrm>
            <a:off x="310208" y="3867887"/>
            <a:ext cx="2702601" cy="1607619"/>
          </a:xfrm>
          <a:prstGeom prst="rect">
            <a:avLst/>
          </a:prstGeom>
        </p:spPr>
      </p:pic>
      <p:sp>
        <p:nvSpPr>
          <p:cNvPr id="11" name="TextBox 10">
            <a:extLst>
              <a:ext uri="{FF2B5EF4-FFF2-40B4-BE49-F238E27FC236}">
                <a16:creationId xmlns:a16="http://schemas.microsoft.com/office/drawing/2014/main" id="{C36EFCA4-2FC4-DEF0-FC07-B0EC3B1EDB9D}"/>
              </a:ext>
            </a:extLst>
          </p:cNvPr>
          <p:cNvSpPr txBox="1"/>
          <p:nvPr/>
        </p:nvSpPr>
        <p:spPr>
          <a:xfrm>
            <a:off x="3444222" y="4073944"/>
            <a:ext cx="8376717" cy="1200329"/>
          </a:xfrm>
          <a:prstGeom prst="rect">
            <a:avLst/>
          </a:prstGeom>
          <a:noFill/>
        </p:spPr>
        <p:txBody>
          <a:bodyPr wrap="square" rtlCol="0">
            <a:spAutoFit/>
          </a:bodyPr>
          <a:lstStyle/>
          <a:p>
            <a:pPr algn="l"/>
            <a:r>
              <a:rPr lang="en-GB" b="0" i="0" dirty="0">
                <a:solidFill>
                  <a:srgbClr val="FFFFFF"/>
                </a:solidFill>
                <a:effectLst/>
                <a:latin typeface="CiscoSansTT"/>
              </a:rPr>
              <a:t>Plain text or unencrypted passwords can be easily read by other humans and machines by intercepting communications.</a:t>
            </a:r>
          </a:p>
          <a:p>
            <a:pPr algn="l"/>
            <a:r>
              <a:rPr lang="en-GB" b="0" i="0" dirty="0">
                <a:solidFill>
                  <a:srgbClr val="FFFFFF"/>
                </a:solidFill>
                <a:effectLst/>
                <a:latin typeface="CiscoSansTT"/>
              </a:rPr>
              <a:t>If you store a password in clear, readable text, anyone who has access to your account or device, whether authorized or unauthorized, can read it.</a:t>
            </a:r>
          </a:p>
        </p:txBody>
      </p:sp>
      <p:pic>
        <p:nvPicPr>
          <p:cNvPr id="7" name="Picture 6">
            <a:extLst>
              <a:ext uri="{FF2B5EF4-FFF2-40B4-BE49-F238E27FC236}">
                <a16:creationId xmlns:a16="http://schemas.microsoft.com/office/drawing/2014/main" id="{DD650808-841F-2435-FC04-54E8C5555307}"/>
              </a:ext>
            </a:extLst>
          </p:cNvPr>
          <p:cNvPicPr>
            <a:picLocks noChangeAspect="1"/>
          </p:cNvPicPr>
          <p:nvPr/>
        </p:nvPicPr>
        <p:blipFill>
          <a:blip r:embed="rId3"/>
          <a:srcRect l="6497" r="6497"/>
          <a:stretch/>
        </p:blipFill>
        <p:spPr>
          <a:xfrm>
            <a:off x="-4123398" y="3895131"/>
            <a:ext cx="3039167" cy="2042728"/>
          </a:xfrm>
          <a:prstGeom prst="rect">
            <a:avLst/>
          </a:prstGeom>
        </p:spPr>
      </p:pic>
      <p:sp>
        <p:nvSpPr>
          <p:cNvPr id="8" name="TextBox 7">
            <a:extLst>
              <a:ext uri="{FF2B5EF4-FFF2-40B4-BE49-F238E27FC236}">
                <a16:creationId xmlns:a16="http://schemas.microsoft.com/office/drawing/2014/main" id="{5CDAFBC7-C6AB-D90E-60E9-86D254A9B25D}"/>
              </a:ext>
            </a:extLst>
          </p:cNvPr>
          <p:cNvSpPr txBox="1"/>
          <p:nvPr/>
        </p:nvSpPr>
        <p:spPr>
          <a:xfrm>
            <a:off x="13306668" y="4454830"/>
            <a:ext cx="8376717" cy="923330"/>
          </a:xfrm>
          <a:prstGeom prst="rect">
            <a:avLst/>
          </a:prstGeom>
          <a:noFill/>
        </p:spPr>
        <p:txBody>
          <a:bodyPr wrap="square" rtlCol="0">
            <a:spAutoFit/>
          </a:bodyPr>
          <a:lstStyle/>
          <a:p>
            <a:pPr algn="just"/>
            <a:r>
              <a:rPr lang="en-GB" b="0" i="0" dirty="0">
                <a:solidFill>
                  <a:srgbClr val="FFFFFF"/>
                </a:solidFill>
                <a:effectLst/>
                <a:latin typeface="CiscoSansTT"/>
              </a:rPr>
              <a:t>The simplest and most commonly used way of gaining access to a password-protected site, brute-force attacks see an attacker using all possible combinations of letters, numbers and symbols in the password space until they get it right.</a:t>
            </a:r>
            <a:endParaRPr lang="en-GB" b="0" i="0" dirty="0">
              <a:solidFill>
                <a:srgbClr val="FFFFFF"/>
              </a:solidFill>
              <a:effectLst/>
            </a:endParaRPr>
          </a:p>
        </p:txBody>
      </p:sp>
    </p:spTree>
    <p:extLst>
      <p:ext uri="{BB962C8B-B14F-4D97-AF65-F5344CB8AC3E}">
        <p14:creationId xmlns:p14="http://schemas.microsoft.com/office/powerpoint/2010/main" val="3154796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8DAB-D5DD-477E-540F-4262E1F945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1194B7-C4DA-263D-F7B2-9548B3299ECF}"/>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39E553DB-11A5-2C82-DDC6-3C3E32F2B2A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37B18983-1AC2-59FF-B90A-57D501AACCC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F19DEE1-DE49-6AA4-BB9C-145867BB7C1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E7CFDA84-3C46-6655-17D1-75E32592C840}"/>
              </a:ext>
            </a:extLst>
          </p:cNvPr>
          <p:cNvSpPr txBox="1"/>
          <p:nvPr/>
        </p:nvSpPr>
        <p:spPr>
          <a:xfrm>
            <a:off x="486836" y="1312028"/>
            <a:ext cx="1774012" cy="400110"/>
          </a:xfrm>
          <a:prstGeom prst="rect">
            <a:avLst/>
          </a:prstGeom>
          <a:noFill/>
        </p:spPr>
        <p:txBody>
          <a:bodyPr wrap="none" rtlCol="0">
            <a:spAutoFit/>
          </a:bodyPr>
          <a:lstStyle/>
          <a:p>
            <a:r>
              <a:rPr lang="en-GB" sz="2000" b="1" i="0" dirty="0">
                <a:solidFill>
                  <a:srgbClr val="FFFFFF"/>
                </a:solidFill>
                <a:effectLst/>
                <a:latin typeface="CiscoSansTT"/>
              </a:rPr>
              <a:t>Cracking Times</a:t>
            </a:r>
            <a:endParaRPr lang="fr-FR" sz="2000" dirty="0"/>
          </a:p>
        </p:txBody>
      </p:sp>
      <p:sp>
        <p:nvSpPr>
          <p:cNvPr id="6" name="TextBox 5">
            <a:extLst>
              <a:ext uri="{FF2B5EF4-FFF2-40B4-BE49-F238E27FC236}">
                <a16:creationId xmlns:a16="http://schemas.microsoft.com/office/drawing/2014/main" id="{66FA120B-A80E-87C7-F8ED-E52DCA432B03}"/>
              </a:ext>
            </a:extLst>
          </p:cNvPr>
          <p:cNvSpPr txBox="1"/>
          <p:nvPr/>
        </p:nvSpPr>
        <p:spPr>
          <a:xfrm>
            <a:off x="410818" y="1988856"/>
            <a:ext cx="11410121" cy="1631216"/>
          </a:xfrm>
          <a:prstGeom prst="rect">
            <a:avLst/>
          </a:prstGeom>
          <a:noFill/>
        </p:spPr>
        <p:txBody>
          <a:bodyPr wrap="square" rtlCol="0">
            <a:spAutoFit/>
          </a:bodyPr>
          <a:lstStyle/>
          <a:p>
            <a:pPr algn="just"/>
            <a:r>
              <a:rPr lang="en-GB" sz="2000" b="0" i="0" dirty="0">
                <a:solidFill>
                  <a:srgbClr val="FFFFFF"/>
                </a:solidFill>
                <a:effectLst/>
              </a:rPr>
              <a:t>It looks as if the hackers are trying everything to crack @Apollo’s private Wi-Fi password. We have to make sure that the password is strong enough to withstand their attack!</a:t>
            </a:r>
          </a:p>
          <a:p>
            <a:pPr algn="just"/>
            <a:r>
              <a:rPr lang="en-GB" sz="2000" b="0" i="0" dirty="0">
                <a:solidFill>
                  <a:srgbClr val="FFFFFF"/>
                </a:solidFill>
                <a:effectLst/>
              </a:rPr>
              <a:t>Take a look at the following passwords. </a:t>
            </a:r>
            <a:r>
              <a:rPr lang="en-GB" sz="2000" dirty="0">
                <a:solidFill>
                  <a:srgbClr val="FFFFFF"/>
                </a:solidFill>
              </a:rPr>
              <a:t>P</a:t>
            </a:r>
            <a:r>
              <a:rPr lang="en-GB" sz="2000" b="0" i="0" dirty="0">
                <a:solidFill>
                  <a:srgbClr val="FFFFFF"/>
                </a:solidFill>
                <a:effectLst/>
              </a:rPr>
              <a:t>ut them in the correct order according to how long you think it would take an attacker to crack each one using brute-force, where 1 is the shortest amount of time and 4, the highest.</a:t>
            </a:r>
          </a:p>
        </p:txBody>
      </p:sp>
      <p:sp>
        <p:nvSpPr>
          <p:cNvPr id="11" name="TextBox 10">
            <a:extLst>
              <a:ext uri="{FF2B5EF4-FFF2-40B4-BE49-F238E27FC236}">
                <a16:creationId xmlns:a16="http://schemas.microsoft.com/office/drawing/2014/main" id="{D890DBCB-E746-F46D-E1E5-46A64E71DD1F}"/>
              </a:ext>
            </a:extLst>
          </p:cNvPr>
          <p:cNvSpPr txBox="1"/>
          <p:nvPr/>
        </p:nvSpPr>
        <p:spPr>
          <a:xfrm>
            <a:off x="4919132" y="4228532"/>
            <a:ext cx="2371720" cy="1323439"/>
          </a:xfrm>
          <a:prstGeom prst="rect">
            <a:avLst/>
          </a:prstGeom>
          <a:noFill/>
        </p:spPr>
        <p:txBody>
          <a:bodyPr wrap="square" rtlCol="0">
            <a:spAutoFit/>
          </a:bodyPr>
          <a:lstStyle/>
          <a:p>
            <a:pPr marL="342900" indent="-342900">
              <a:buFont typeface="+mj-lt"/>
              <a:buAutoNum type="alphaUcPeriod"/>
            </a:pPr>
            <a:r>
              <a:rPr lang="en-GB" sz="2000" dirty="0">
                <a:solidFill>
                  <a:schemeClr val="bg1"/>
                </a:solidFill>
                <a:effectLst/>
              </a:rPr>
              <a:t>Password</a:t>
            </a:r>
          </a:p>
          <a:p>
            <a:pPr marL="342900" indent="-342900">
              <a:buFont typeface="+mj-lt"/>
              <a:buAutoNum type="alphaUcPeriod"/>
            </a:pPr>
            <a:r>
              <a:rPr lang="en-GB" sz="2000" dirty="0">
                <a:solidFill>
                  <a:schemeClr val="bg1"/>
                </a:solidFill>
                <a:effectLst/>
              </a:rPr>
              <a:t>3trawberry</a:t>
            </a:r>
          </a:p>
          <a:p>
            <a:pPr marL="342900" indent="-342900">
              <a:buFont typeface="+mj-lt"/>
              <a:buAutoNum type="alphaUcPeriod"/>
            </a:pPr>
            <a:r>
              <a:rPr lang="en-GB" sz="2000" dirty="0">
                <a:solidFill>
                  <a:schemeClr val="bg1"/>
                </a:solidFill>
                <a:effectLst/>
              </a:rPr>
              <a:t>K4km9n2R</a:t>
            </a:r>
          </a:p>
          <a:p>
            <a:pPr marL="342900" indent="-342900">
              <a:buFont typeface="+mj-lt"/>
              <a:buAutoNum type="alphaUcPeriod"/>
            </a:pPr>
            <a:r>
              <a:rPr lang="en-GB" sz="2000" dirty="0">
                <a:solidFill>
                  <a:schemeClr val="bg1"/>
                </a:solidFill>
                <a:effectLst/>
              </a:rPr>
              <a:t>H$1gh#7iD@3</a:t>
            </a:r>
          </a:p>
        </p:txBody>
      </p:sp>
    </p:spTree>
    <p:extLst>
      <p:ext uri="{BB962C8B-B14F-4D97-AF65-F5344CB8AC3E}">
        <p14:creationId xmlns:p14="http://schemas.microsoft.com/office/powerpoint/2010/main" val="118801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B3855-EF85-5298-8240-7D35E09A6A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361462-FCEE-4E27-D513-C82DB0218D07}"/>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6CA91AEB-38C6-43F9-184A-5AFA7E12777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70C66EE-6B47-E78B-D1FF-7FEA9338916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1545462-F99E-273D-9CCD-19E7B4AED1A0}"/>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C74D17E-A2EF-D1DD-616F-4C3B8B2186B0}"/>
              </a:ext>
            </a:extLst>
          </p:cNvPr>
          <p:cNvSpPr txBox="1"/>
          <p:nvPr/>
        </p:nvSpPr>
        <p:spPr>
          <a:xfrm>
            <a:off x="486836" y="1094312"/>
            <a:ext cx="2007857" cy="400110"/>
          </a:xfrm>
          <a:prstGeom prst="rect">
            <a:avLst/>
          </a:prstGeom>
          <a:noFill/>
        </p:spPr>
        <p:txBody>
          <a:bodyPr wrap="none" rtlCol="0">
            <a:spAutoFit/>
          </a:bodyPr>
          <a:lstStyle/>
          <a:p>
            <a:r>
              <a:rPr lang="en-GB" sz="2000" b="1" i="0" dirty="0">
                <a:solidFill>
                  <a:srgbClr val="FFFFFF"/>
                </a:solidFill>
                <a:effectLst/>
                <a:latin typeface="CiscoSansTT"/>
              </a:rPr>
              <a:t>It’s Over to You...</a:t>
            </a:r>
            <a:endParaRPr lang="fr-FR" sz="2000" dirty="0"/>
          </a:p>
        </p:txBody>
      </p:sp>
      <p:sp>
        <p:nvSpPr>
          <p:cNvPr id="6" name="TextBox 5">
            <a:extLst>
              <a:ext uri="{FF2B5EF4-FFF2-40B4-BE49-F238E27FC236}">
                <a16:creationId xmlns:a16="http://schemas.microsoft.com/office/drawing/2014/main" id="{5CAE2D2F-069B-5C0B-E7A6-1338E1C1E844}"/>
              </a:ext>
            </a:extLst>
          </p:cNvPr>
          <p:cNvSpPr txBox="1"/>
          <p:nvPr/>
        </p:nvSpPr>
        <p:spPr>
          <a:xfrm>
            <a:off x="410818" y="1455453"/>
            <a:ext cx="11410121" cy="1323439"/>
          </a:xfrm>
          <a:prstGeom prst="rect">
            <a:avLst/>
          </a:prstGeom>
          <a:noFill/>
        </p:spPr>
        <p:txBody>
          <a:bodyPr wrap="square" rtlCol="0">
            <a:spAutoFit/>
          </a:bodyPr>
          <a:lstStyle/>
          <a:p>
            <a:pPr algn="l"/>
            <a:r>
              <a:rPr lang="en-GB" sz="2000" b="0" i="0" dirty="0">
                <a:solidFill>
                  <a:srgbClr val="FFFFFF"/>
                </a:solidFill>
                <a:effectLst/>
                <a:latin typeface="CiscoSansTT"/>
              </a:rPr>
              <a:t>Phew! That’s a lot to take in and hackers certainly have a lot of tools at their disposal. It is important that you know what these are so that you can protect yourself and @Apollo.</a:t>
            </a:r>
          </a:p>
          <a:p>
            <a:pPr algn="l"/>
            <a:r>
              <a:rPr lang="en-GB" sz="2000" b="0" i="0" dirty="0">
                <a:solidFill>
                  <a:srgbClr val="FFFFFF"/>
                </a:solidFill>
                <a:effectLst/>
                <a:latin typeface="CiscoSansTT"/>
              </a:rPr>
              <a:t>You think back to some of the suspicious activities that you’ve seen recently in the organization. Based on what you have learned in this topic, what type of attack could each of these scenarios be?</a:t>
            </a:r>
          </a:p>
        </p:txBody>
      </p:sp>
      <p:sp>
        <p:nvSpPr>
          <p:cNvPr id="5" name="TextBox 4">
            <a:extLst>
              <a:ext uri="{FF2B5EF4-FFF2-40B4-BE49-F238E27FC236}">
                <a16:creationId xmlns:a16="http://schemas.microsoft.com/office/drawing/2014/main" id="{BAAE69D1-F6F1-B487-5FF8-1EF0CBE2FF21}"/>
              </a:ext>
            </a:extLst>
          </p:cNvPr>
          <p:cNvSpPr txBox="1"/>
          <p:nvPr/>
        </p:nvSpPr>
        <p:spPr>
          <a:xfrm>
            <a:off x="486836" y="3199821"/>
            <a:ext cx="11334103" cy="707886"/>
          </a:xfrm>
          <a:prstGeom prst="rect">
            <a:avLst/>
          </a:prstGeom>
          <a:noFill/>
        </p:spPr>
        <p:txBody>
          <a:bodyPr wrap="square" rtlCol="0">
            <a:spAutoFit/>
          </a:bodyPr>
          <a:lstStyle/>
          <a:p>
            <a:pPr algn="just"/>
            <a:r>
              <a:rPr lang="en-GB" sz="2000" b="1" i="0" dirty="0">
                <a:solidFill>
                  <a:srgbClr val="FFFFFF"/>
                </a:solidFill>
                <a:effectLst/>
              </a:rPr>
              <a:t>On your way into the office, a person whom you have never seen before asks you to hold the door — they forgot their access card</a:t>
            </a:r>
            <a:endParaRPr lang="fr-FR" sz="2000" b="1" dirty="0"/>
          </a:p>
        </p:txBody>
      </p:sp>
      <p:sp>
        <p:nvSpPr>
          <p:cNvPr id="7" name="TextBox 6">
            <a:extLst>
              <a:ext uri="{FF2B5EF4-FFF2-40B4-BE49-F238E27FC236}">
                <a16:creationId xmlns:a16="http://schemas.microsoft.com/office/drawing/2014/main" id="{71B3CCDC-68A0-B8CF-5D7C-38B2C1BEAA6D}"/>
              </a:ext>
            </a:extLst>
          </p:cNvPr>
          <p:cNvSpPr txBox="1"/>
          <p:nvPr/>
        </p:nvSpPr>
        <p:spPr>
          <a:xfrm>
            <a:off x="4880604" y="4506686"/>
            <a:ext cx="2470548" cy="1015663"/>
          </a:xfrm>
          <a:prstGeom prst="rect">
            <a:avLst/>
          </a:prstGeom>
          <a:noFill/>
        </p:spPr>
        <p:txBody>
          <a:bodyPr wrap="none" rtlCol="0">
            <a:spAutoFit/>
          </a:bodyPr>
          <a:lstStyle/>
          <a:p>
            <a:pPr marL="342900" indent="-342900" algn="l">
              <a:buFont typeface="+mj-lt"/>
              <a:buAutoNum type="alphaUcPeriod"/>
            </a:pPr>
            <a:r>
              <a:rPr lang="en-GB" sz="2000" b="1" i="0" dirty="0">
                <a:solidFill>
                  <a:srgbClr val="FFFFFF"/>
                </a:solidFill>
                <a:effectLst/>
              </a:rPr>
              <a:t>DoS</a:t>
            </a:r>
          </a:p>
          <a:p>
            <a:pPr marL="342900" indent="-342900" algn="l">
              <a:buFont typeface="+mj-lt"/>
              <a:buAutoNum type="alphaUcPeriod"/>
            </a:pPr>
            <a:r>
              <a:rPr lang="en-GB" sz="2000" b="1" i="0" dirty="0">
                <a:solidFill>
                  <a:srgbClr val="FFFFFF"/>
                </a:solidFill>
                <a:effectLst/>
              </a:rPr>
              <a:t>SEO poisoning</a:t>
            </a:r>
          </a:p>
          <a:p>
            <a:pPr marL="342900" indent="-342900" algn="l">
              <a:buFont typeface="+mj-lt"/>
              <a:buAutoNum type="alphaUcPeriod"/>
            </a:pPr>
            <a:r>
              <a:rPr lang="en-GB" sz="2000" b="1" i="0" dirty="0">
                <a:solidFill>
                  <a:srgbClr val="FFFFFF"/>
                </a:solidFill>
                <a:effectLst/>
              </a:rPr>
              <a:t>Social engineering</a:t>
            </a:r>
          </a:p>
        </p:txBody>
      </p:sp>
    </p:spTree>
    <p:extLst>
      <p:ext uri="{BB962C8B-B14F-4D97-AF65-F5344CB8AC3E}">
        <p14:creationId xmlns:p14="http://schemas.microsoft.com/office/powerpoint/2010/main" val="92800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FFF08-CBE9-8805-8DAE-784A8AEDC6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3E563E-A30F-D217-AABA-1B5211BBD7B1}"/>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5F6C01D9-C1FE-D03D-C1AF-D33490AA940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0D5DD78-0B6F-62B8-466F-3719F2FE613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1F5E66B-7FB1-01CC-52BA-19E6D886843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3CEF7592-454F-C920-0239-8B0E72F1D518}"/>
              </a:ext>
            </a:extLst>
          </p:cNvPr>
          <p:cNvSpPr txBox="1"/>
          <p:nvPr/>
        </p:nvSpPr>
        <p:spPr>
          <a:xfrm>
            <a:off x="486836" y="1094312"/>
            <a:ext cx="2007857" cy="400110"/>
          </a:xfrm>
          <a:prstGeom prst="rect">
            <a:avLst/>
          </a:prstGeom>
          <a:noFill/>
        </p:spPr>
        <p:txBody>
          <a:bodyPr wrap="none" rtlCol="0">
            <a:spAutoFit/>
          </a:bodyPr>
          <a:lstStyle/>
          <a:p>
            <a:r>
              <a:rPr lang="en-GB" sz="2000" b="1" i="0" dirty="0">
                <a:solidFill>
                  <a:srgbClr val="FFFFFF"/>
                </a:solidFill>
                <a:effectLst/>
                <a:latin typeface="CiscoSansTT"/>
              </a:rPr>
              <a:t>It’s Over to You...</a:t>
            </a:r>
            <a:endParaRPr lang="fr-FR" sz="2000" dirty="0"/>
          </a:p>
        </p:txBody>
      </p:sp>
      <p:sp>
        <p:nvSpPr>
          <p:cNvPr id="6" name="TextBox 5">
            <a:extLst>
              <a:ext uri="{FF2B5EF4-FFF2-40B4-BE49-F238E27FC236}">
                <a16:creationId xmlns:a16="http://schemas.microsoft.com/office/drawing/2014/main" id="{74D0A301-582C-B0E5-828F-5D23592DF6E2}"/>
              </a:ext>
            </a:extLst>
          </p:cNvPr>
          <p:cNvSpPr txBox="1"/>
          <p:nvPr/>
        </p:nvSpPr>
        <p:spPr>
          <a:xfrm>
            <a:off x="410818" y="1455453"/>
            <a:ext cx="11410121" cy="1323439"/>
          </a:xfrm>
          <a:prstGeom prst="rect">
            <a:avLst/>
          </a:prstGeom>
          <a:noFill/>
        </p:spPr>
        <p:txBody>
          <a:bodyPr wrap="square" rtlCol="0">
            <a:spAutoFit/>
          </a:bodyPr>
          <a:lstStyle/>
          <a:p>
            <a:pPr algn="l"/>
            <a:r>
              <a:rPr lang="en-GB" sz="2000" b="0" i="0" dirty="0">
                <a:solidFill>
                  <a:srgbClr val="FFFFFF"/>
                </a:solidFill>
                <a:effectLst/>
                <a:latin typeface="CiscoSansTT"/>
              </a:rPr>
              <a:t>Phew! That’s a lot to take in and hackers certainly have a lot of tools at their disposal. It is important that you know what these are so that you can protect yourself and @Apollo.</a:t>
            </a:r>
          </a:p>
          <a:p>
            <a:pPr algn="l"/>
            <a:r>
              <a:rPr lang="en-GB" sz="2000" b="0" i="0" dirty="0">
                <a:solidFill>
                  <a:srgbClr val="FFFFFF"/>
                </a:solidFill>
                <a:effectLst/>
                <a:latin typeface="CiscoSansTT"/>
              </a:rPr>
              <a:t>You think back to some of the suspicious activities that you’ve seen recently in the organization. Based on what you have learned in this topic, what type of attack could each of these scenarios be?</a:t>
            </a:r>
          </a:p>
        </p:txBody>
      </p:sp>
      <p:sp>
        <p:nvSpPr>
          <p:cNvPr id="5" name="TextBox 4">
            <a:extLst>
              <a:ext uri="{FF2B5EF4-FFF2-40B4-BE49-F238E27FC236}">
                <a16:creationId xmlns:a16="http://schemas.microsoft.com/office/drawing/2014/main" id="{A7661921-AC6A-A13C-F6E8-59528049F4BE}"/>
              </a:ext>
            </a:extLst>
          </p:cNvPr>
          <p:cNvSpPr txBox="1"/>
          <p:nvPr/>
        </p:nvSpPr>
        <p:spPr>
          <a:xfrm>
            <a:off x="486836" y="3199821"/>
            <a:ext cx="11334103" cy="707886"/>
          </a:xfrm>
          <a:prstGeom prst="rect">
            <a:avLst/>
          </a:prstGeom>
          <a:noFill/>
        </p:spPr>
        <p:txBody>
          <a:bodyPr wrap="square" rtlCol="0">
            <a:spAutoFit/>
          </a:bodyPr>
          <a:lstStyle/>
          <a:p>
            <a:pPr algn="just"/>
            <a:r>
              <a:rPr lang="en-GB" sz="2000" b="1" i="0" dirty="0">
                <a:solidFill>
                  <a:srgbClr val="FFFFFF"/>
                </a:solidFill>
                <a:effectLst/>
              </a:rPr>
              <a:t>You have started getting an error message when accessing your computer: ‘Your connection was interrupted. A network change was detected.’</a:t>
            </a:r>
            <a:endParaRPr lang="fr-FR" sz="2000" b="1" dirty="0"/>
          </a:p>
        </p:txBody>
      </p:sp>
      <p:sp>
        <p:nvSpPr>
          <p:cNvPr id="7" name="TextBox 6">
            <a:extLst>
              <a:ext uri="{FF2B5EF4-FFF2-40B4-BE49-F238E27FC236}">
                <a16:creationId xmlns:a16="http://schemas.microsoft.com/office/drawing/2014/main" id="{9F2F0FB6-F3A8-A97A-1C45-7748765F8ECF}"/>
              </a:ext>
            </a:extLst>
          </p:cNvPr>
          <p:cNvSpPr txBox="1"/>
          <p:nvPr/>
        </p:nvSpPr>
        <p:spPr>
          <a:xfrm>
            <a:off x="4880604" y="4506686"/>
            <a:ext cx="2470548" cy="1015663"/>
          </a:xfrm>
          <a:prstGeom prst="rect">
            <a:avLst/>
          </a:prstGeom>
          <a:noFill/>
        </p:spPr>
        <p:txBody>
          <a:bodyPr wrap="none" rtlCol="0">
            <a:spAutoFit/>
          </a:bodyPr>
          <a:lstStyle/>
          <a:p>
            <a:pPr marL="342900" indent="-342900" algn="l">
              <a:buFont typeface="+mj-lt"/>
              <a:buAutoNum type="alphaUcPeriod"/>
            </a:pPr>
            <a:r>
              <a:rPr lang="en-GB" sz="2000" b="1" i="0" dirty="0">
                <a:solidFill>
                  <a:srgbClr val="FFFFFF"/>
                </a:solidFill>
                <a:effectLst/>
              </a:rPr>
              <a:t>DoS</a:t>
            </a:r>
          </a:p>
          <a:p>
            <a:pPr marL="342900" indent="-342900" algn="l">
              <a:buFont typeface="+mj-lt"/>
              <a:buAutoNum type="alphaUcPeriod"/>
            </a:pPr>
            <a:r>
              <a:rPr lang="en-GB" sz="2000" b="1" i="0" dirty="0">
                <a:solidFill>
                  <a:srgbClr val="FFFFFF"/>
                </a:solidFill>
                <a:effectLst/>
              </a:rPr>
              <a:t>SEO poisoning</a:t>
            </a:r>
          </a:p>
          <a:p>
            <a:pPr marL="342900" indent="-342900" algn="l">
              <a:buFont typeface="+mj-lt"/>
              <a:buAutoNum type="alphaUcPeriod"/>
            </a:pPr>
            <a:r>
              <a:rPr lang="en-GB" sz="2000" b="1" i="0" dirty="0">
                <a:solidFill>
                  <a:srgbClr val="FFFFFF"/>
                </a:solidFill>
                <a:effectLst/>
              </a:rPr>
              <a:t>Social engineering</a:t>
            </a:r>
          </a:p>
        </p:txBody>
      </p:sp>
    </p:spTree>
    <p:extLst>
      <p:ext uri="{BB962C8B-B14F-4D97-AF65-F5344CB8AC3E}">
        <p14:creationId xmlns:p14="http://schemas.microsoft.com/office/powerpoint/2010/main" val="1441917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56C3A-3C8A-4C75-0350-D1064728F0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EE73AE-0F9F-B86A-5782-E028B896F831}"/>
              </a:ext>
            </a:extLst>
          </p:cNvPr>
          <p:cNvSpPr txBox="1"/>
          <p:nvPr/>
        </p:nvSpPr>
        <p:spPr>
          <a:xfrm>
            <a:off x="310208" y="430636"/>
            <a:ext cx="302358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Methods of Infiltration</a:t>
            </a:r>
          </a:p>
        </p:txBody>
      </p:sp>
      <p:cxnSp>
        <p:nvCxnSpPr>
          <p:cNvPr id="4" name="Straight Connector 3">
            <a:extLst>
              <a:ext uri="{FF2B5EF4-FFF2-40B4-BE49-F238E27FC236}">
                <a16:creationId xmlns:a16="http://schemas.microsoft.com/office/drawing/2014/main" id="{5E7682AB-E5B2-E560-6631-B47E22B0209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941B2895-A818-14E9-A2BC-8FA1F4CBF85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4796B0F-40B9-1496-CB9C-B75EEC05E01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BAF18DA5-30F2-E402-5A04-F29669E68A3E}"/>
              </a:ext>
            </a:extLst>
          </p:cNvPr>
          <p:cNvSpPr txBox="1"/>
          <p:nvPr/>
        </p:nvSpPr>
        <p:spPr>
          <a:xfrm>
            <a:off x="486836" y="1094312"/>
            <a:ext cx="2007857" cy="400110"/>
          </a:xfrm>
          <a:prstGeom prst="rect">
            <a:avLst/>
          </a:prstGeom>
          <a:noFill/>
        </p:spPr>
        <p:txBody>
          <a:bodyPr wrap="none" rtlCol="0">
            <a:spAutoFit/>
          </a:bodyPr>
          <a:lstStyle/>
          <a:p>
            <a:r>
              <a:rPr lang="en-GB" sz="2000" b="1" i="0" dirty="0">
                <a:solidFill>
                  <a:srgbClr val="FFFFFF"/>
                </a:solidFill>
                <a:effectLst/>
                <a:latin typeface="CiscoSansTT"/>
              </a:rPr>
              <a:t>It’s Over to You...</a:t>
            </a:r>
            <a:endParaRPr lang="fr-FR" sz="2000" dirty="0"/>
          </a:p>
        </p:txBody>
      </p:sp>
      <p:sp>
        <p:nvSpPr>
          <p:cNvPr id="6" name="TextBox 5">
            <a:extLst>
              <a:ext uri="{FF2B5EF4-FFF2-40B4-BE49-F238E27FC236}">
                <a16:creationId xmlns:a16="http://schemas.microsoft.com/office/drawing/2014/main" id="{3D8EB36F-4DE6-4C61-8ECA-76DA07FDC2A0}"/>
              </a:ext>
            </a:extLst>
          </p:cNvPr>
          <p:cNvSpPr txBox="1"/>
          <p:nvPr/>
        </p:nvSpPr>
        <p:spPr>
          <a:xfrm>
            <a:off x="410818" y="1455453"/>
            <a:ext cx="11410121" cy="1323439"/>
          </a:xfrm>
          <a:prstGeom prst="rect">
            <a:avLst/>
          </a:prstGeom>
          <a:noFill/>
        </p:spPr>
        <p:txBody>
          <a:bodyPr wrap="square" rtlCol="0">
            <a:spAutoFit/>
          </a:bodyPr>
          <a:lstStyle/>
          <a:p>
            <a:pPr algn="l"/>
            <a:r>
              <a:rPr lang="en-GB" sz="2000" b="0" i="0" dirty="0">
                <a:solidFill>
                  <a:srgbClr val="FFFFFF"/>
                </a:solidFill>
                <a:effectLst/>
                <a:latin typeface="CiscoSansTT"/>
              </a:rPr>
              <a:t>Phew! That’s a lot to take in and hackers certainly have a lot of tools at their disposal. It is important that you know what these are so that you can protect yourself and @Apollo.</a:t>
            </a:r>
          </a:p>
          <a:p>
            <a:pPr algn="l"/>
            <a:r>
              <a:rPr lang="en-GB" sz="2000" b="0" i="0" dirty="0">
                <a:solidFill>
                  <a:srgbClr val="FFFFFF"/>
                </a:solidFill>
                <a:effectLst/>
                <a:latin typeface="CiscoSansTT"/>
              </a:rPr>
              <a:t>You think back to some of the suspicious activities that you’ve seen recently in the organization. Based on what you have learned in this topic, what type of attack could each of these scenarios be?</a:t>
            </a:r>
          </a:p>
        </p:txBody>
      </p:sp>
      <p:sp>
        <p:nvSpPr>
          <p:cNvPr id="5" name="TextBox 4">
            <a:extLst>
              <a:ext uri="{FF2B5EF4-FFF2-40B4-BE49-F238E27FC236}">
                <a16:creationId xmlns:a16="http://schemas.microsoft.com/office/drawing/2014/main" id="{24327F4A-69E3-1AAF-7265-B03622A85D97}"/>
              </a:ext>
            </a:extLst>
          </p:cNvPr>
          <p:cNvSpPr txBox="1"/>
          <p:nvPr/>
        </p:nvSpPr>
        <p:spPr>
          <a:xfrm>
            <a:off x="486836" y="3199821"/>
            <a:ext cx="11334103" cy="707886"/>
          </a:xfrm>
          <a:prstGeom prst="rect">
            <a:avLst/>
          </a:prstGeom>
          <a:noFill/>
        </p:spPr>
        <p:txBody>
          <a:bodyPr wrap="square" rtlCol="0">
            <a:spAutoFit/>
          </a:bodyPr>
          <a:lstStyle/>
          <a:p>
            <a:pPr algn="just"/>
            <a:r>
              <a:rPr lang="en-GB" sz="2000" b="1" i="0" dirty="0">
                <a:solidFill>
                  <a:srgbClr val="FFFFFF"/>
                </a:solidFill>
                <a:effectLst/>
              </a:rPr>
              <a:t>You searched for @Apollo’s website on Google, but when you clicked on the top result, you were redirected to a page advertising antivirus software</a:t>
            </a:r>
            <a:endParaRPr lang="fr-FR" sz="2000" b="1" dirty="0"/>
          </a:p>
        </p:txBody>
      </p:sp>
      <p:sp>
        <p:nvSpPr>
          <p:cNvPr id="7" name="TextBox 6">
            <a:extLst>
              <a:ext uri="{FF2B5EF4-FFF2-40B4-BE49-F238E27FC236}">
                <a16:creationId xmlns:a16="http://schemas.microsoft.com/office/drawing/2014/main" id="{03AF97D1-AFF5-41AC-AAC3-74EBC85B44F8}"/>
              </a:ext>
            </a:extLst>
          </p:cNvPr>
          <p:cNvSpPr txBox="1"/>
          <p:nvPr/>
        </p:nvSpPr>
        <p:spPr>
          <a:xfrm>
            <a:off x="4880604" y="4506686"/>
            <a:ext cx="2470548" cy="1015663"/>
          </a:xfrm>
          <a:prstGeom prst="rect">
            <a:avLst/>
          </a:prstGeom>
          <a:noFill/>
        </p:spPr>
        <p:txBody>
          <a:bodyPr wrap="none" rtlCol="0">
            <a:spAutoFit/>
          </a:bodyPr>
          <a:lstStyle/>
          <a:p>
            <a:pPr marL="342900" indent="-342900" algn="l">
              <a:buFont typeface="+mj-lt"/>
              <a:buAutoNum type="alphaUcPeriod"/>
            </a:pPr>
            <a:r>
              <a:rPr lang="en-GB" sz="2000" b="1" i="0" dirty="0">
                <a:solidFill>
                  <a:srgbClr val="FFFFFF"/>
                </a:solidFill>
                <a:effectLst/>
              </a:rPr>
              <a:t>DoS</a:t>
            </a:r>
          </a:p>
          <a:p>
            <a:pPr marL="342900" indent="-342900" algn="l">
              <a:buFont typeface="+mj-lt"/>
              <a:buAutoNum type="alphaUcPeriod"/>
            </a:pPr>
            <a:r>
              <a:rPr lang="en-GB" sz="2000" b="1" i="0" dirty="0">
                <a:solidFill>
                  <a:srgbClr val="FFFFFF"/>
                </a:solidFill>
                <a:effectLst/>
              </a:rPr>
              <a:t>SEO poisoning</a:t>
            </a:r>
          </a:p>
          <a:p>
            <a:pPr marL="342900" indent="-342900" algn="l">
              <a:buFont typeface="+mj-lt"/>
              <a:buAutoNum type="alphaUcPeriod"/>
            </a:pPr>
            <a:r>
              <a:rPr lang="en-GB" sz="2000" b="1" i="0" dirty="0">
                <a:solidFill>
                  <a:srgbClr val="FFFFFF"/>
                </a:solidFill>
                <a:effectLst/>
              </a:rPr>
              <a:t>Social engineering</a:t>
            </a:r>
          </a:p>
        </p:txBody>
      </p:sp>
    </p:spTree>
    <p:extLst>
      <p:ext uri="{BB962C8B-B14F-4D97-AF65-F5344CB8AC3E}">
        <p14:creationId xmlns:p14="http://schemas.microsoft.com/office/powerpoint/2010/main" val="630485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75A6F-2D41-2E7B-E6C0-355AAF4D44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D696FB-B630-0B09-290B-57ECA6138E7B}"/>
              </a:ext>
            </a:extLst>
          </p:cNvPr>
          <p:cNvSpPr txBox="1"/>
          <p:nvPr/>
        </p:nvSpPr>
        <p:spPr>
          <a:xfrm>
            <a:off x="119269" y="764773"/>
            <a:ext cx="11993217" cy="5401479"/>
          </a:xfrm>
          <a:prstGeom prst="rect">
            <a:avLst/>
          </a:prstGeom>
          <a:noFill/>
        </p:spPr>
        <p:txBody>
          <a:bodyPr wrap="square" rtlCol="0">
            <a:spAutoFit/>
          </a:bodyPr>
          <a:lstStyle/>
          <a:p>
            <a:pPr algn="ctr"/>
            <a:r>
              <a:rPr lang="en-GB" sz="11500" b="1" dirty="0">
                <a:solidFill>
                  <a:schemeClr val="bg1"/>
                </a:solidFill>
                <a:latin typeface="Andale Mono" panose="020B0509000000000004" pitchFamily="49" charset="0"/>
              </a:rPr>
              <a:t>Security Vulnerability and Exploits</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6948436A-334B-E873-EA86-51D1E60CB4B2}"/>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546378DB-8074-82E1-61AC-F3B371AE12B6}"/>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E991383A-9BF1-DB3A-D271-1E42512FDA33}"/>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D5D5A262-A3C6-FD16-5A0F-C25781C7856A}"/>
              </a:ext>
            </a:extLst>
          </p:cNvPr>
          <p:cNvSpPr txBox="1"/>
          <p:nvPr/>
        </p:nvSpPr>
        <p:spPr>
          <a:xfrm>
            <a:off x="1885294" y="8110759"/>
            <a:ext cx="8421410" cy="1200329"/>
          </a:xfrm>
          <a:prstGeom prst="rect">
            <a:avLst/>
          </a:prstGeom>
          <a:noFill/>
        </p:spPr>
        <p:txBody>
          <a:bodyPr wrap="square" rtlCol="0">
            <a:spAutoFit/>
          </a:bodyPr>
          <a:lstStyle/>
          <a:p>
            <a:pPr algn="just"/>
            <a:r>
              <a:rPr lang="en-GB" sz="18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Tree>
    <p:extLst>
      <p:ext uri="{BB962C8B-B14F-4D97-AF65-F5344CB8AC3E}">
        <p14:creationId xmlns:p14="http://schemas.microsoft.com/office/powerpoint/2010/main" val="32563232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D5FA2-4E48-DB92-37E6-58F74442C6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BFE532-AD9A-D159-54E8-B8BB5DF92950}"/>
              </a:ext>
            </a:extLst>
          </p:cNvPr>
          <p:cNvSpPr txBox="1"/>
          <p:nvPr/>
        </p:nvSpPr>
        <p:spPr>
          <a:xfrm>
            <a:off x="310208" y="430636"/>
            <a:ext cx="4504759"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Security </a:t>
            </a:r>
            <a:r>
              <a:rPr lang="fr-FR" sz="1600" dirty="0" err="1">
                <a:solidFill>
                  <a:schemeClr val="bg1"/>
                </a:solidFill>
                <a:latin typeface="Andale Mono" panose="020B0509000000000004" pitchFamily="49" charset="0"/>
              </a:rPr>
              <a:t>Vulnerability</a:t>
            </a:r>
            <a:r>
              <a:rPr lang="fr-FR" sz="1600" dirty="0">
                <a:solidFill>
                  <a:schemeClr val="bg1"/>
                </a:solidFill>
                <a:latin typeface="Andale Mono" panose="020B0509000000000004" pitchFamily="49" charset="0"/>
              </a:rPr>
              <a:t> and Exploits</a:t>
            </a:r>
          </a:p>
        </p:txBody>
      </p:sp>
      <p:cxnSp>
        <p:nvCxnSpPr>
          <p:cNvPr id="4" name="Straight Connector 3">
            <a:extLst>
              <a:ext uri="{FF2B5EF4-FFF2-40B4-BE49-F238E27FC236}">
                <a16:creationId xmlns:a16="http://schemas.microsoft.com/office/drawing/2014/main" id="{551DA8E1-1A15-9A48-AF6A-CE3A937711D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A8D1906-DD68-503B-9A4A-9AB6C416FFA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621B547-484A-9BAB-A954-2E6EA918368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1B397741-E6CD-635C-4093-06F9D7F4E3C9}"/>
              </a:ext>
            </a:extLst>
          </p:cNvPr>
          <p:cNvSpPr txBox="1"/>
          <p:nvPr/>
        </p:nvSpPr>
        <p:spPr>
          <a:xfrm>
            <a:off x="1119808" y="2921168"/>
            <a:ext cx="9992139" cy="1631216"/>
          </a:xfrm>
          <a:prstGeom prst="rect">
            <a:avLst/>
          </a:prstGeom>
          <a:noFill/>
        </p:spPr>
        <p:txBody>
          <a:bodyPr wrap="square" rtlCol="0">
            <a:spAutoFit/>
          </a:bodyPr>
          <a:lstStyle/>
          <a:p>
            <a:pPr algn="just"/>
            <a:r>
              <a:rPr lang="en-GB" sz="2000" b="0" i="0" dirty="0">
                <a:solidFill>
                  <a:srgbClr val="FFFFFF"/>
                </a:solidFill>
                <a:effectLst/>
              </a:rPr>
              <a:t>Before we get into the details, let’s start by outlining some key terms that you need to know.</a:t>
            </a:r>
          </a:p>
          <a:p>
            <a:pPr algn="just"/>
            <a:r>
              <a:rPr lang="en-GB" sz="2000" b="1" i="1" dirty="0">
                <a:solidFill>
                  <a:srgbClr val="FFFFFF"/>
                </a:solidFill>
                <a:effectLst/>
              </a:rPr>
              <a:t>Security vulnerabilities</a:t>
            </a:r>
            <a:r>
              <a:rPr lang="en-GB" sz="2000" b="1" i="0" dirty="0">
                <a:solidFill>
                  <a:srgbClr val="FFFFFF"/>
                </a:solidFill>
                <a:effectLst/>
              </a:rPr>
              <a:t> </a:t>
            </a:r>
            <a:r>
              <a:rPr lang="en-GB" sz="2000" b="0" i="0" dirty="0">
                <a:solidFill>
                  <a:srgbClr val="FFFFFF"/>
                </a:solidFill>
                <a:effectLst/>
              </a:rPr>
              <a:t>are any kind of software or hardware defect.</a:t>
            </a:r>
          </a:p>
          <a:p>
            <a:pPr algn="just"/>
            <a:r>
              <a:rPr lang="en-GB" sz="2000" b="0" i="0" dirty="0">
                <a:solidFill>
                  <a:srgbClr val="FFFFFF"/>
                </a:solidFill>
                <a:effectLst/>
              </a:rPr>
              <a:t>A program written to take advantage of a known vulnerability is referred to as an </a:t>
            </a:r>
            <a:r>
              <a:rPr lang="en-GB" sz="2000" b="1" i="1" dirty="0">
                <a:solidFill>
                  <a:srgbClr val="FFFFFF"/>
                </a:solidFill>
                <a:effectLst/>
              </a:rPr>
              <a:t>exploit</a:t>
            </a:r>
            <a:r>
              <a:rPr lang="en-GB" sz="2000" b="0" i="0" dirty="0">
                <a:solidFill>
                  <a:srgbClr val="FFFFFF"/>
                </a:solidFill>
                <a:effectLst/>
              </a:rPr>
              <a:t>.</a:t>
            </a:r>
          </a:p>
          <a:p>
            <a:pPr algn="just"/>
            <a:r>
              <a:rPr lang="en-GB" sz="2000" b="0" i="0" dirty="0">
                <a:solidFill>
                  <a:srgbClr val="FFFFFF"/>
                </a:solidFill>
                <a:effectLst/>
              </a:rPr>
              <a:t>A cybercriminal can use an exploit against a vulnerability to carry out an </a:t>
            </a:r>
            <a:r>
              <a:rPr lang="en-GB" sz="2000" b="0" i="1" dirty="0">
                <a:solidFill>
                  <a:srgbClr val="FFFFFF"/>
                </a:solidFill>
                <a:effectLst/>
              </a:rPr>
              <a:t>attack</a:t>
            </a:r>
            <a:r>
              <a:rPr lang="en-GB" sz="2000" b="0" i="0" dirty="0">
                <a:solidFill>
                  <a:srgbClr val="FFFFFF"/>
                </a:solidFill>
                <a:effectLst/>
              </a:rPr>
              <a:t>, the goal of which is to gain access to a system, the data it hosts or a specific resource.</a:t>
            </a:r>
          </a:p>
        </p:txBody>
      </p:sp>
    </p:spTree>
    <p:extLst>
      <p:ext uri="{BB962C8B-B14F-4D97-AF65-F5344CB8AC3E}">
        <p14:creationId xmlns:p14="http://schemas.microsoft.com/office/powerpoint/2010/main" val="325447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8D69E-3684-85FE-A654-E2B7E206D9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3D1EC2-7711-71B4-1AD3-FB5B77E0569D}"/>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Hardware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7B80933-F226-5D9A-80D5-3FF0DDC43EB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9D196D1-3C3B-B752-8E8D-6BBDCCC1D79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2875B70-52EB-02A9-4E8F-A4E5CF8A7E9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00211FAE-B13A-B59C-B6FE-E71690F91117}"/>
              </a:ext>
            </a:extLst>
          </p:cNvPr>
          <p:cNvSpPr txBox="1"/>
          <p:nvPr/>
        </p:nvSpPr>
        <p:spPr>
          <a:xfrm>
            <a:off x="583861" y="2668932"/>
            <a:ext cx="11237078" cy="2246769"/>
          </a:xfrm>
          <a:prstGeom prst="rect">
            <a:avLst/>
          </a:prstGeom>
          <a:noFill/>
        </p:spPr>
        <p:txBody>
          <a:bodyPr wrap="square" rtlCol="0">
            <a:spAutoFit/>
          </a:bodyPr>
          <a:lstStyle/>
          <a:p>
            <a:pPr algn="just"/>
            <a:r>
              <a:rPr lang="en-GB" sz="2000" b="1" i="1" dirty="0">
                <a:solidFill>
                  <a:srgbClr val="FFFFFF"/>
                </a:solidFill>
                <a:effectLst/>
                <a:latin typeface="CiscoSansTT"/>
              </a:rPr>
              <a:t>Hardware vulnerabilities </a:t>
            </a:r>
            <a:r>
              <a:rPr lang="en-GB" sz="2000" b="0" i="0" dirty="0">
                <a:solidFill>
                  <a:srgbClr val="FFFFFF"/>
                </a:solidFill>
                <a:effectLst/>
                <a:latin typeface="CiscoSansTT"/>
              </a:rPr>
              <a:t>are most often the result of hardware design flaws. For example, the type of memory called RAM basically consists of lots of capacitors (a component which can hold an electrical charge) installed very close to one another. However, it was soon discovered that, due to their close proximity, changes applied to one of these capacitors could influence </a:t>
            </a:r>
            <a:r>
              <a:rPr lang="en-GB" sz="2000" b="0" i="0" dirty="0" err="1">
                <a:solidFill>
                  <a:srgbClr val="FFFFFF"/>
                </a:solidFill>
                <a:effectLst/>
                <a:latin typeface="CiscoSansTT"/>
              </a:rPr>
              <a:t>neighbor</a:t>
            </a:r>
            <a:r>
              <a:rPr lang="en-GB" sz="2000" b="0" i="0" dirty="0">
                <a:solidFill>
                  <a:srgbClr val="FFFFFF"/>
                </a:solidFill>
                <a:effectLst/>
                <a:latin typeface="CiscoSansTT"/>
              </a:rPr>
              <a:t> capacitors. Based on this design flaw, an exploit called </a:t>
            </a:r>
            <a:r>
              <a:rPr lang="en-GB" sz="2000" b="0" i="0" dirty="0" err="1">
                <a:solidFill>
                  <a:srgbClr val="FFFFFF"/>
                </a:solidFill>
                <a:effectLst/>
                <a:latin typeface="CiscoSansTT"/>
              </a:rPr>
              <a:t>Rowhammer</a:t>
            </a:r>
            <a:r>
              <a:rPr lang="en-GB" sz="2000" b="0" i="0" dirty="0">
                <a:solidFill>
                  <a:srgbClr val="FFFFFF"/>
                </a:solidFill>
                <a:effectLst/>
                <a:latin typeface="CiscoSansTT"/>
              </a:rPr>
              <a:t> was created. By repeatedly accessing (hammering) a row of memory, the </a:t>
            </a:r>
            <a:r>
              <a:rPr lang="en-GB" sz="2000" b="0" i="0" dirty="0" err="1">
                <a:solidFill>
                  <a:srgbClr val="FFFFFF"/>
                </a:solidFill>
                <a:effectLst/>
                <a:latin typeface="CiscoSansTT"/>
              </a:rPr>
              <a:t>Rowhammer</a:t>
            </a:r>
            <a:r>
              <a:rPr lang="en-GB" sz="2000" b="0" i="0" dirty="0">
                <a:solidFill>
                  <a:srgbClr val="FFFFFF"/>
                </a:solidFill>
                <a:effectLst/>
                <a:latin typeface="CiscoSansTT"/>
              </a:rPr>
              <a:t> exploit triggers electrical interferences that eventually corrupt the data stored inside the RAM.</a:t>
            </a:r>
            <a:endParaRPr lang="en-GB" sz="2000" b="0" i="0" dirty="0">
              <a:solidFill>
                <a:srgbClr val="FFFFFF"/>
              </a:solidFill>
              <a:effectLst/>
            </a:endParaRPr>
          </a:p>
        </p:txBody>
      </p:sp>
    </p:spTree>
    <p:extLst>
      <p:ext uri="{BB962C8B-B14F-4D97-AF65-F5344CB8AC3E}">
        <p14:creationId xmlns:p14="http://schemas.microsoft.com/office/powerpoint/2010/main" val="1596659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01830-8B95-A2D7-5B26-9EEB98307F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572B31-343B-6FF5-74D4-E7CEAF01C40A}"/>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Hardware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6F43FFF8-6BC2-AEE8-D328-6D75FDA0F10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59F1E81-00B5-5A94-B49F-2879E85042D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75AD5A9-AB01-402B-7257-B38FAF51680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617ABC8-81B6-E10E-A2AD-300304EA468E}"/>
              </a:ext>
            </a:extLst>
          </p:cNvPr>
          <p:cNvSpPr txBox="1"/>
          <p:nvPr/>
        </p:nvSpPr>
        <p:spPr>
          <a:xfrm>
            <a:off x="2865399" y="3440253"/>
            <a:ext cx="9194078" cy="3170099"/>
          </a:xfrm>
          <a:prstGeom prst="rect">
            <a:avLst/>
          </a:prstGeom>
          <a:noFill/>
        </p:spPr>
        <p:txBody>
          <a:bodyPr wrap="square" rtlCol="0">
            <a:spAutoFit/>
          </a:bodyPr>
          <a:lstStyle/>
          <a:p>
            <a:pPr algn="just"/>
            <a:r>
              <a:rPr lang="en-GB" sz="2000" b="1" i="1" dirty="0">
                <a:solidFill>
                  <a:srgbClr val="FFFFFF"/>
                </a:solidFill>
                <a:effectLst/>
              </a:rPr>
              <a:t>Meltdown and Spectre</a:t>
            </a:r>
          </a:p>
          <a:p>
            <a:pPr algn="just"/>
            <a:r>
              <a:rPr lang="en-GB" sz="2000" b="0" i="0" dirty="0">
                <a:solidFill>
                  <a:srgbClr val="FFFFFF"/>
                </a:solidFill>
                <a:effectLst/>
              </a:rPr>
              <a:t>Google security researchers discovered Meltdown and Spectre, two hardware vulnerabilities that affect almost all central processing units (CPUs) released since 1995 within desktops, laptops, servers, smartphones, smart devices and cloud services.</a:t>
            </a:r>
          </a:p>
          <a:p>
            <a:pPr algn="just"/>
            <a:r>
              <a:rPr lang="en-GB" sz="2000" b="0" i="0" dirty="0">
                <a:solidFill>
                  <a:srgbClr val="FFFFFF"/>
                </a:solidFill>
                <a:effectLst/>
              </a:rPr>
              <a:t>Attackers exploiting these vulnerabilities can read all memory from a given system (Meltdown), as well as data handled by other applications (Spectre). The Meltdown and Spectre vulnerability exploitations are referred to as side-channel attacks (information is gained from the implementation of a computer system). They have the ability to compromise large amounts of memory data because the attacks can be run multiple times on a system with very little possibility of a crash or other error.</a:t>
            </a:r>
          </a:p>
        </p:txBody>
      </p:sp>
      <p:pic>
        <p:nvPicPr>
          <p:cNvPr id="7" name="Picture 6">
            <a:extLst>
              <a:ext uri="{FF2B5EF4-FFF2-40B4-BE49-F238E27FC236}">
                <a16:creationId xmlns:a16="http://schemas.microsoft.com/office/drawing/2014/main" id="{87A1AD31-DA2A-0EB8-86CE-4E97859278FE}"/>
              </a:ext>
            </a:extLst>
          </p:cNvPr>
          <p:cNvPicPr>
            <a:picLocks noChangeAspect="1"/>
          </p:cNvPicPr>
          <p:nvPr/>
        </p:nvPicPr>
        <p:blipFill>
          <a:blip r:embed="rId2"/>
          <a:srcRect l="17548" r="19995" b="6495"/>
          <a:stretch/>
        </p:blipFill>
        <p:spPr>
          <a:xfrm>
            <a:off x="583098" y="3210907"/>
            <a:ext cx="2286557" cy="3657189"/>
          </a:xfrm>
          <a:prstGeom prst="rect">
            <a:avLst/>
          </a:prstGeom>
        </p:spPr>
      </p:pic>
      <p:sp>
        <p:nvSpPr>
          <p:cNvPr id="8" name="TextBox 7">
            <a:extLst>
              <a:ext uri="{FF2B5EF4-FFF2-40B4-BE49-F238E27FC236}">
                <a16:creationId xmlns:a16="http://schemas.microsoft.com/office/drawing/2014/main" id="{FD1A89F9-661C-FF57-3EA3-5842F3B42E90}"/>
              </a:ext>
            </a:extLst>
          </p:cNvPr>
          <p:cNvSpPr txBox="1"/>
          <p:nvPr/>
        </p:nvSpPr>
        <p:spPr>
          <a:xfrm>
            <a:off x="468086" y="1105178"/>
            <a:ext cx="11237078" cy="2246769"/>
          </a:xfrm>
          <a:prstGeom prst="rect">
            <a:avLst/>
          </a:prstGeom>
          <a:noFill/>
        </p:spPr>
        <p:txBody>
          <a:bodyPr wrap="square" rtlCol="0">
            <a:spAutoFit/>
          </a:bodyPr>
          <a:lstStyle/>
          <a:p>
            <a:pPr algn="just"/>
            <a:r>
              <a:rPr lang="en-GB" sz="2000" b="1" i="1" dirty="0">
                <a:solidFill>
                  <a:srgbClr val="FFFFFF"/>
                </a:solidFill>
                <a:effectLst/>
                <a:latin typeface="CiscoSansTT"/>
              </a:rPr>
              <a:t>Hardware vulnerabilities </a:t>
            </a:r>
            <a:r>
              <a:rPr lang="en-GB" sz="2000" b="0" i="0" dirty="0">
                <a:solidFill>
                  <a:srgbClr val="FFFFFF"/>
                </a:solidFill>
                <a:effectLst/>
                <a:latin typeface="CiscoSansTT"/>
              </a:rPr>
              <a:t>are most often the result of hardware design flaws. For example, the type of memory called RAM basically consists of lots of capacitors (a component which can hold an electrical charge) installed very close to one another. However, it was soon discovered that, due to their close proximity, changes applied to one of these capacitors could influence </a:t>
            </a:r>
            <a:r>
              <a:rPr lang="en-GB" sz="2000" b="0" i="0" dirty="0" err="1">
                <a:solidFill>
                  <a:srgbClr val="FFFFFF"/>
                </a:solidFill>
                <a:effectLst/>
                <a:latin typeface="CiscoSansTT"/>
              </a:rPr>
              <a:t>neighbor</a:t>
            </a:r>
            <a:r>
              <a:rPr lang="en-GB" sz="2000" b="0" i="0" dirty="0">
                <a:solidFill>
                  <a:srgbClr val="FFFFFF"/>
                </a:solidFill>
                <a:effectLst/>
                <a:latin typeface="CiscoSansTT"/>
              </a:rPr>
              <a:t> capacitors. Based on this design flaw, an exploit called </a:t>
            </a:r>
            <a:r>
              <a:rPr lang="en-GB" sz="2000" b="0" i="0" dirty="0" err="1">
                <a:solidFill>
                  <a:srgbClr val="FFFFFF"/>
                </a:solidFill>
                <a:effectLst/>
                <a:latin typeface="CiscoSansTT"/>
              </a:rPr>
              <a:t>Rowhammer</a:t>
            </a:r>
            <a:r>
              <a:rPr lang="en-GB" sz="2000" b="0" i="0" dirty="0">
                <a:solidFill>
                  <a:srgbClr val="FFFFFF"/>
                </a:solidFill>
                <a:effectLst/>
                <a:latin typeface="CiscoSansTT"/>
              </a:rPr>
              <a:t> was created. By repeatedly accessing (hammering) a row of memory, the </a:t>
            </a:r>
            <a:r>
              <a:rPr lang="en-GB" sz="2000" b="0" i="0" dirty="0" err="1">
                <a:solidFill>
                  <a:srgbClr val="FFFFFF"/>
                </a:solidFill>
                <a:effectLst/>
                <a:latin typeface="CiscoSansTT"/>
              </a:rPr>
              <a:t>Rowhammer</a:t>
            </a:r>
            <a:r>
              <a:rPr lang="en-GB" sz="2000" b="0" i="0" dirty="0">
                <a:solidFill>
                  <a:srgbClr val="FFFFFF"/>
                </a:solidFill>
                <a:effectLst/>
                <a:latin typeface="CiscoSansTT"/>
              </a:rPr>
              <a:t> exploit triggers electrical interferences that eventually corrupt the data stored inside the RAM.</a:t>
            </a:r>
            <a:endParaRPr lang="en-GB" sz="2000" b="0" i="0" dirty="0">
              <a:solidFill>
                <a:srgbClr val="FFFFFF"/>
              </a:solidFill>
              <a:effectLst/>
            </a:endParaRPr>
          </a:p>
        </p:txBody>
      </p:sp>
    </p:spTree>
    <p:extLst>
      <p:ext uri="{BB962C8B-B14F-4D97-AF65-F5344CB8AC3E}">
        <p14:creationId xmlns:p14="http://schemas.microsoft.com/office/powerpoint/2010/main" val="2221876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8AE6-1185-7DF8-A2DF-0D8BD7940A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83BC51-8EC2-4581-EE0E-94F749743864}"/>
              </a:ext>
            </a:extLst>
          </p:cNvPr>
          <p:cNvSpPr txBox="1"/>
          <p:nvPr/>
        </p:nvSpPr>
        <p:spPr>
          <a:xfrm>
            <a:off x="310208" y="430636"/>
            <a:ext cx="240642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Types of </a:t>
            </a:r>
            <a:r>
              <a:rPr lang="fr-FR" sz="1600" dirty="0" err="1">
                <a:solidFill>
                  <a:schemeClr val="bg1"/>
                </a:solidFill>
                <a:latin typeface="Andale Mono" panose="020B0509000000000004" pitchFamily="49" charset="0"/>
              </a:rPr>
              <a:t>Attackers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DF16F6A-D9E4-C8B2-45B7-BE790D7F992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A3F5B75-3ABC-A8FE-FCFB-C70A852FEF9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72FE327-1AEE-0570-47F1-5B7CF443568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91E8EB10-AB84-10E9-DAE7-FE0F5A94DD78}"/>
              </a:ext>
            </a:extLst>
          </p:cNvPr>
          <p:cNvSpPr txBox="1"/>
          <p:nvPr/>
        </p:nvSpPr>
        <p:spPr>
          <a:xfrm>
            <a:off x="405782" y="1173261"/>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F58882E3-3644-A92C-8A7C-1FAA3CE9F7B7}"/>
              </a:ext>
            </a:extLst>
          </p:cNvPr>
          <p:cNvPicPr>
            <a:picLocks noChangeAspect="1"/>
          </p:cNvPicPr>
          <p:nvPr/>
        </p:nvPicPr>
        <p:blipFill>
          <a:blip r:embed="rId2"/>
          <a:srcRect l="36744" t="6378" r="36663" b="15857"/>
          <a:stretch/>
        </p:blipFill>
        <p:spPr>
          <a:xfrm>
            <a:off x="405782" y="3655275"/>
            <a:ext cx="3123341" cy="3121796"/>
          </a:xfrm>
          <a:prstGeom prst="rect">
            <a:avLst/>
          </a:prstGeom>
        </p:spPr>
      </p:pic>
      <p:sp>
        <p:nvSpPr>
          <p:cNvPr id="5" name="TextBox 4">
            <a:extLst>
              <a:ext uri="{FF2B5EF4-FFF2-40B4-BE49-F238E27FC236}">
                <a16:creationId xmlns:a16="http://schemas.microsoft.com/office/drawing/2014/main" id="{76819CA6-DBDE-7B06-4BAB-5C14520331BF}"/>
              </a:ext>
            </a:extLst>
          </p:cNvPr>
          <p:cNvSpPr txBox="1"/>
          <p:nvPr/>
        </p:nvSpPr>
        <p:spPr>
          <a:xfrm>
            <a:off x="3918718" y="2149019"/>
            <a:ext cx="7902221" cy="4708981"/>
          </a:xfrm>
          <a:prstGeom prst="rect">
            <a:avLst/>
          </a:prstGeom>
          <a:noFill/>
        </p:spPr>
        <p:txBody>
          <a:bodyPr wrap="square" rtlCol="0">
            <a:spAutoFit/>
          </a:bodyPr>
          <a:lstStyle/>
          <a:p>
            <a:pPr algn="just">
              <a:spcBef>
                <a:spcPts val="600"/>
              </a:spcBef>
            </a:pPr>
            <a:r>
              <a:rPr lang="en-GB" sz="2000" b="1" i="1" dirty="0">
                <a:solidFill>
                  <a:srgbClr val="FFFFFF"/>
                </a:solidFill>
                <a:effectLst/>
              </a:rPr>
              <a:t>Hackers</a:t>
            </a:r>
          </a:p>
          <a:p>
            <a:pPr algn="just" rtl="0">
              <a:spcBef>
                <a:spcPts val="600"/>
              </a:spcBef>
            </a:pPr>
            <a:r>
              <a:rPr lang="en-GB" sz="2000" b="0" i="0" dirty="0">
                <a:solidFill>
                  <a:srgbClr val="FFFFFF"/>
                </a:solidFill>
                <a:effectLst/>
              </a:rPr>
              <a:t>This group of attackers break into computer systems or networks to gain access. Depending on the intent of their break in, they can be classified as white, </a:t>
            </a:r>
            <a:r>
              <a:rPr lang="en-GB" sz="2000" b="0" i="0" dirty="0" err="1">
                <a:solidFill>
                  <a:srgbClr val="FFFFFF"/>
                </a:solidFill>
                <a:effectLst/>
              </a:rPr>
              <a:t>gray</a:t>
            </a:r>
            <a:r>
              <a:rPr lang="en-GB" sz="2000" b="0" i="0" dirty="0">
                <a:solidFill>
                  <a:srgbClr val="FFFFFF"/>
                </a:solidFill>
                <a:effectLst/>
              </a:rPr>
              <a:t> or black hat hackers.</a:t>
            </a:r>
          </a:p>
          <a:p>
            <a:pPr marL="342900" indent="-342900" algn="just" rtl="0">
              <a:spcBef>
                <a:spcPts val="600"/>
              </a:spcBef>
              <a:buFont typeface="Arial" panose="020B0604020202020204" pitchFamily="34" charset="0"/>
              <a:buChar char="•"/>
            </a:pPr>
            <a:r>
              <a:rPr lang="en-GB" sz="2000" b="1" i="0" dirty="0">
                <a:solidFill>
                  <a:srgbClr val="FFFFFF"/>
                </a:solidFill>
                <a:effectLst/>
              </a:rPr>
              <a:t>White hat attackers</a:t>
            </a:r>
            <a:r>
              <a:rPr lang="en-GB" sz="2000" b="0" i="0" dirty="0">
                <a:solidFill>
                  <a:srgbClr val="FFFFFF"/>
                </a:solidFill>
                <a:effectLst/>
              </a:rPr>
              <a:t> break into networks or computer systems to identify any weaknesses so that the security of a system or network can be improved. These break-ins are done with prior permission and any results are reported back to the owner.</a:t>
            </a:r>
          </a:p>
          <a:p>
            <a:pPr marL="342900" indent="-342900" algn="just" rtl="0">
              <a:spcBef>
                <a:spcPts val="600"/>
              </a:spcBef>
              <a:buFont typeface="Arial" panose="020B0604020202020204" pitchFamily="34" charset="0"/>
              <a:buChar char="•"/>
            </a:pPr>
            <a:r>
              <a:rPr lang="en-GB" sz="2000" b="1" i="0" dirty="0">
                <a:solidFill>
                  <a:srgbClr val="FFFFFF"/>
                </a:solidFill>
                <a:effectLst/>
              </a:rPr>
              <a:t>Gray hat attackers </a:t>
            </a:r>
            <a:r>
              <a:rPr lang="en-GB" sz="2000" b="0" i="0" dirty="0">
                <a:solidFill>
                  <a:srgbClr val="FFFFFF"/>
                </a:solidFill>
                <a:effectLst/>
              </a:rPr>
              <a:t>may set out to find vulnerabilities in a system but they will only report their findings to the owners of a system if doing so coincides with their agenda. Or they might even publish details about the vulnerability on the internet so that other attackers can exploit it.</a:t>
            </a:r>
          </a:p>
          <a:p>
            <a:pPr marL="342900" indent="-342900" algn="just" rtl="0">
              <a:spcBef>
                <a:spcPts val="600"/>
              </a:spcBef>
              <a:buFont typeface="Arial" panose="020B0604020202020204" pitchFamily="34" charset="0"/>
              <a:buChar char="•"/>
            </a:pPr>
            <a:r>
              <a:rPr lang="en-GB" sz="2000" b="1" i="0" dirty="0">
                <a:solidFill>
                  <a:srgbClr val="FFFFFF"/>
                </a:solidFill>
                <a:effectLst/>
              </a:rPr>
              <a:t>Black hat attackers </a:t>
            </a:r>
            <a:r>
              <a:rPr lang="en-GB" sz="2000" b="0" i="0" dirty="0">
                <a:solidFill>
                  <a:srgbClr val="FFFFFF"/>
                </a:solidFill>
                <a:effectLst/>
              </a:rPr>
              <a:t>take advantage of any vulnerability for illegal personal, financial or political gain.</a:t>
            </a:r>
          </a:p>
        </p:txBody>
      </p:sp>
    </p:spTree>
    <p:extLst>
      <p:ext uri="{BB962C8B-B14F-4D97-AF65-F5344CB8AC3E}">
        <p14:creationId xmlns:p14="http://schemas.microsoft.com/office/powerpoint/2010/main" val="583254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740BC-9B4B-DD72-50D1-567DD336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9AB8BC-3E2F-1D8E-A9BF-AC2D6CFD3B66}"/>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Hardware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1C16669-3493-DC38-A3B6-6BB1AA841F7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2E611BD-B78B-B3C4-33F2-901FD8362D2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FDF07B3-9293-9FE0-4DFD-B1E812463AC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1D7D5C9C-A5A6-C3AE-0870-2796804824CA}"/>
              </a:ext>
            </a:extLst>
          </p:cNvPr>
          <p:cNvSpPr txBox="1"/>
          <p:nvPr/>
        </p:nvSpPr>
        <p:spPr>
          <a:xfrm>
            <a:off x="2693123" y="1293403"/>
            <a:ext cx="9194078" cy="3170099"/>
          </a:xfrm>
          <a:prstGeom prst="rect">
            <a:avLst/>
          </a:prstGeom>
          <a:noFill/>
        </p:spPr>
        <p:txBody>
          <a:bodyPr wrap="square" rtlCol="0">
            <a:spAutoFit/>
          </a:bodyPr>
          <a:lstStyle/>
          <a:p>
            <a:pPr algn="just"/>
            <a:r>
              <a:rPr lang="en-GB" sz="2000" b="1" i="1" dirty="0">
                <a:solidFill>
                  <a:srgbClr val="FFFFFF"/>
                </a:solidFill>
                <a:effectLst/>
              </a:rPr>
              <a:t>Meltdown and Spectre</a:t>
            </a:r>
          </a:p>
          <a:p>
            <a:pPr algn="just"/>
            <a:r>
              <a:rPr lang="en-GB" sz="2000" b="0" i="0" dirty="0">
                <a:solidFill>
                  <a:srgbClr val="FFFFFF"/>
                </a:solidFill>
                <a:effectLst/>
              </a:rPr>
              <a:t>Google security researchers discovered Meltdown and Spectre, two hardware vulnerabilities that affect almost all central processing units (CPUs) released since 1995 within desktops, laptops, servers, smartphones, smart devices and cloud services.</a:t>
            </a:r>
          </a:p>
          <a:p>
            <a:pPr algn="just"/>
            <a:r>
              <a:rPr lang="en-GB" sz="2000" b="0" i="0" dirty="0">
                <a:solidFill>
                  <a:srgbClr val="FFFFFF"/>
                </a:solidFill>
                <a:effectLst/>
              </a:rPr>
              <a:t>Attackers exploiting these vulnerabilities can read all memory from a given system (Meltdown), as well as data handled by other applications (Spectre). The Meltdown and Spectre vulnerability exploitations are referred to as side-channel attacks (information is gained from the implementation of a computer system). They have the ability to compromise large amounts of memory data because the attacks can be run multiple times on a system with very little possibility of a crash or other error.</a:t>
            </a:r>
          </a:p>
        </p:txBody>
      </p:sp>
      <p:pic>
        <p:nvPicPr>
          <p:cNvPr id="7" name="Picture 6">
            <a:extLst>
              <a:ext uri="{FF2B5EF4-FFF2-40B4-BE49-F238E27FC236}">
                <a16:creationId xmlns:a16="http://schemas.microsoft.com/office/drawing/2014/main" id="{DA804C0B-C155-572E-5E73-668AF99A7F95}"/>
              </a:ext>
            </a:extLst>
          </p:cNvPr>
          <p:cNvPicPr>
            <a:picLocks noChangeAspect="1"/>
          </p:cNvPicPr>
          <p:nvPr/>
        </p:nvPicPr>
        <p:blipFill>
          <a:blip r:embed="rId2"/>
          <a:srcRect l="17548" r="19995" b="6495"/>
          <a:stretch/>
        </p:blipFill>
        <p:spPr>
          <a:xfrm>
            <a:off x="410822" y="1064057"/>
            <a:ext cx="2286557" cy="3657189"/>
          </a:xfrm>
          <a:prstGeom prst="rect">
            <a:avLst/>
          </a:prstGeom>
        </p:spPr>
      </p:pic>
      <p:sp>
        <p:nvSpPr>
          <p:cNvPr id="5" name="TextBox 4">
            <a:extLst>
              <a:ext uri="{FF2B5EF4-FFF2-40B4-BE49-F238E27FC236}">
                <a16:creationId xmlns:a16="http://schemas.microsoft.com/office/drawing/2014/main" id="{6611DBD1-EC36-929E-B4F0-F1DF9613DD8D}"/>
              </a:ext>
            </a:extLst>
          </p:cNvPr>
          <p:cNvSpPr txBox="1"/>
          <p:nvPr/>
        </p:nvSpPr>
        <p:spPr>
          <a:xfrm>
            <a:off x="1955970" y="5140005"/>
            <a:ext cx="8587408" cy="1323439"/>
          </a:xfrm>
          <a:prstGeom prst="rect">
            <a:avLst/>
          </a:prstGeom>
          <a:noFill/>
        </p:spPr>
        <p:txBody>
          <a:bodyPr wrap="square" rtlCol="0">
            <a:spAutoFit/>
          </a:bodyPr>
          <a:lstStyle/>
          <a:p>
            <a:pPr algn="just"/>
            <a:r>
              <a:rPr lang="en-GB" sz="2000" b="0" i="0" dirty="0">
                <a:solidFill>
                  <a:srgbClr val="FFFFFF"/>
                </a:solidFill>
                <a:effectLst/>
              </a:rPr>
              <a:t>Hardware vulnerabilities are specific to device models and are not generally exploited through random compromising attempts. While hardware exploits are more common in highly targeted attacks, traditional malware protection and good physical security are sufficient protection for the everyday user.</a:t>
            </a:r>
            <a:endParaRPr lang="fr-FR" sz="2000" dirty="0"/>
          </a:p>
        </p:txBody>
      </p:sp>
    </p:spTree>
    <p:extLst>
      <p:ext uri="{BB962C8B-B14F-4D97-AF65-F5344CB8AC3E}">
        <p14:creationId xmlns:p14="http://schemas.microsoft.com/office/powerpoint/2010/main" val="2954392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E63DB-D662-24BF-46B4-C0B67F1DAC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E73DF0-367D-B527-71EA-AD10D445DE01}"/>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E1FF1CA-926D-1F29-035B-609144BFD69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91E39D18-1763-8CC6-D77E-FF5A3544080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3EF78DF-75B7-CEC3-614B-0455185877E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3C540E08-A999-63DF-A7C8-EC1E8803A0E5}"/>
              </a:ext>
            </a:extLst>
          </p:cNvPr>
          <p:cNvSpPr txBox="1"/>
          <p:nvPr/>
        </p:nvSpPr>
        <p:spPr>
          <a:xfrm>
            <a:off x="1139686" y="3265458"/>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Tree>
    <p:extLst>
      <p:ext uri="{BB962C8B-B14F-4D97-AF65-F5344CB8AC3E}">
        <p14:creationId xmlns:p14="http://schemas.microsoft.com/office/powerpoint/2010/main" val="954463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2E641-6744-21FC-FA76-AAD03B7BFC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1E74C4-6806-641A-EECC-7DCF0757FD01}"/>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5D07BDD-C35B-B7F0-346C-1DA62E11D8B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BB3FD7A-C019-2230-016B-E78A0D32C42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EA7C22F-C022-94FD-AA55-D06F552C6BD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C69CE029-065F-9199-57D5-E5EFCA222331}"/>
              </a:ext>
            </a:extLst>
          </p:cNvPr>
          <p:cNvSpPr txBox="1"/>
          <p:nvPr/>
        </p:nvSpPr>
        <p:spPr>
          <a:xfrm>
            <a:off x="1139686" y="2364309"/>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3EBAF42A-315A-F2EC-2C06-70A5BA3C49F4}"/>
              </a:ext>
            </a:extLst>
          </p:cNvPr>
          <p:cNvSpPr txBox="1"/>
          <p:nvPr/>
        </p:nvSpPr>
        <p:spPr>
          <a:xfrm>
            <a:off x="2729149" y="3280847"/>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Tree>
    <p:extLst>
      <p:ext uri="{BB962C8B-B14F-4D97-AF65-F5344CB8AC3E}">
        <p14:creationId xmlns:p14="http://schemas.microsoft.com/office/powerpoint/2010/main" val="1642892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DEA2-30F9-28EB-96EF-EE0DDDACBA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E3A86F-B89D-9DAF-F796-C64FFBDE1A22}"/>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DD0DEF5-C390-FD3F-7EAB-77623FBB3BE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EB12F28-DF28-DA85-01F3-380001362B9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7AA899E-340E-32F3-6460-56F9C9119C0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BA7BE5F-2030-EB4A-87FE-B2D825C0007A}"/>
              </a:ext>
            </a:extLst>
          </p:cNvPr>
          <p:cNvSpPr txBox="1"/>
          <p:nvPr/>
        </p:nvSpPr>
        <p:spPr>
          <a:xfrm>
            <a:off x="450572" y="1198120"/>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7DEC5097-B54F-73BD-2D3E-CF002BE4CA1D}"/>
              </a:ext>
            </a:extLst>
          </p:cNvPr>
          <p:cNvSpPr txBox="1"/>
          <p:nvPr/>
        </p:nvSpPr>
        <p:spPr>
          <a:xfrm>
            <a:off x="476281" y="1611073"/>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
        <p:nvSpPr>
          <p:cNvPr id="6" name="TextBox 5">
            <a:extLst>
              <a:ext uri="{FF2B5EF4-FFF2-40B4-BE49-F238E27FC236}">
                <a16:creationId xmlns:a16="http://schemas.microsoft.com/office/drawing/2014/main" id="{4D515463-18B2-B141-094C-4AC81B6AFA13}"/>
              </a:ext>
            </a:extLst>
          </p:cNvPr>
          <p:cNvSpPr txBox="1"/>
          <p:nvPr/>
        </p:nvSpPr>
        <p:spPr>
          <a:xfrm>
            <a:off x="4702925" y="3413624"/>
            <a:ext cx="6773457" cy="1938992"/>
          </a:xfrm>
          <a:prstGeom prst="rect">
            <a:avLst/>
          </a:prstGeom>
          <a:noFill/>
        </p:spPr>
        <p:txBody>
          <a:bodyPr wrap="square" rtlCol="0">
            <a:spAutoFit/>
          </a:bodyPr>
          <a:lstStyle/>
          <a:p>
            <a:pPr algn="just"/>
            <a:r>
              <a:rPr lang="en-GB" sz="2000" b="0" i="0" dirty="0">
                <a:solidFill>
                  <a:srgbClr val="FFFFFF"/>
                </a:solidFill>
                <a:effectLst/>
              </a:rPr>
              <a:t>Buffers are memory areas allocated to an application. A vulnerability occurs when data is written beyond the limits of a buffer. By changing data beyond the boundaries of a buffer, the application can access memory allocated to other processes. This can lead to a system crash or data compromise, or provide escalation of privileges.</a:t>
            </a:r>
            <a:endParaRPr lang="fr-FR" sz="2000" dirty="0"/>
          </a:p>
        </p:txBody>
      </p:sp>
      <p:pic>
        <p:nvPicPr>
          <p:cNvPr id="17410" name="Picture 2">
            <a:extLst>
              <a:ext uri="{FF2B5EF4-FFF2-40B4-BE49-F238E27FC236}">
                <a16:creationId xmlns:a16="http://schemas.microsoft.com/office/drawing/2014/main" id="{DC2EBC95-AFD6-BA8C-700F-59E8E7F09B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91" t="11046" r="18003" b="6085"/>
          <a:stretch/>
        </p:blipFill>
        <p:spPr bwMode="auto">
          <a:xfrm>
            <a:off x="715618" y="2782883"/>
            <a:ext cx="3193774" cy="32004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C6ADE1-6DA4-B748-1E70-6C62F8B7C1D0}"/>
              </a:ext>
            </a:extLst>
          </p:cNvPr>
          <p:cNvSpPr txBox="1"/>
          <p:nvPr/>
        </p:nvSpPr>
        <p:spPr>
          <a:xfrm>
            <a:off x="715618" y="2116847"/>
            <a:ext cx="1715341" cy="369332"/>
          </a:xfrm>
          <a:prstGeom prst="rect">
            <a:avLst/>
          </a:prstGeom>
          <a:noFill/>
        </p:spPr>
        <p:txBody>
          <a:bodyPr wrap="none" rtlCol="0">
            <a:spAutoFit/>
          </a:bodyPr>
          <a:lstStyle/>
          <a:p>
            <a:r>
              <a:rPr lang="fr-FR" b="1" dirty="0">
                <a:solidFill>
                  <a:schemeClr val="bg1"/>
                </a:solidFill>
              </a:rPr>
              <a:t>Buffer </a:t>
            </a:r>
            <a:r>
              <a:rPr lang="fr-FR" b="1" dirty="0" err="1">
                <a:solidFill>
                  <a:schemeClr val="bg1"/>
                </a:solidFill>
              </a:rPr>
              <a:t>Overflow</a:t>
            </a:r>
            <a:endParaRPr lang="fr-FR" b="1" dirty="0">
              <a:solidFill>
                <a:schemeClr val="bg1"/>
              </a:solidFill>
            </a:endParaRPr>
          </a:p>
        </p:txBody>
      </p:sp>
    </p:spTree>
    <p:extLst>
      <p:ext uri="{BB962C8B-B14F-4D97-AF65-F5344CB8AC3E}">
        <p14:creationId xmlns:p14="http://schemas.microsoft.com/office/powerpoint/2010/main" val="2043167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F06B-5FE5-F60F-2DDD-881088035A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EEBF86-2B6C-9156-B2B8-B59939E28D3E}"/>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5B9B951-929A-77F1-FE90-5BB728ACFF2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E66E23F-2450-2D32-A5B1-AB7CC189F63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6B44CD8-70BD-FFFB-FBF2-C576BDE62E5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87548BBE-5C28-D263-A209-3A8A668792DD}"/>
              </a:ext>
            </a:extLst>
          </p:cNvPr>
          <p:cNvSpPr txBox="1"/>
          <p:nvPr/>
        </p:nvSpPr>
        <p:spPr>
          <a:xfrm>
            <a:off x="450572" y="1198120"/>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F8527188-98D4-0006-9FD0-E1779ED49ABD}"/>
              </a:ext>
            </a:extLst>
          </p:cNvPr>
          <p:cNvSpPr txBox="1"/>
          <p:nvPr/>
        </p:nvSpPr>
        <p:spPr>
          <a:xfrm>
            <a:off x="476281" y="1611073"/>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
        <p:nvSpPr>
          <p:cNvPr id="6" name="TextBox 5">
            <a:extLst>
              <a:ext uri="{FF2B5EF4-FFF2-40B4-BE49-F238E27FC236}">
                <a16:creationId xmlns:a16="http://schemas.microsoft.com/office/drawing/2014/main" id="{8A7D4126-D9BC-EA35-081B-707F3AB297DD}"/>
              </a:ext>
            </a:extLst>
          </p:cNvPr>
          <p:cNvSpPr txBox="1"/>
          <p:nvPr/>
        </p:nvSpPr>
        <p:spPr>
          <a:xfrm>
            <a:off x="4333461" y="3413624"/>
            <a:ext cx="7487478" cy="2246769"/>
          </a:xfrm>
          <a:prstGeom prst="rect">
            <a:avLst/>
          </a:prstGeom>
          <a:noFill/>
        </p:spPr>
        <p:txBody>
          <a:bodyPr wrap="square" rtlCol="0">
            <a:spAutoFit/>
          </a:bodyPr>
          <a:lstStyle/>
          <a:p>
            <a:pPr algn="just"/>
            <a:r>
              <a:rPr lang="en-GB" sz="2000" b="0" i="0" dirty="0">
                <a:solidFill>
                  <a:srgbClr val="FFFFFF"/>
                </a:solidFill>
                <a:effectLst/>
              </a:rPr>
              <a:t>Programs often require data input, but this incoming data could have malicious content, designed to force the program to behave in an unintended way.</a:t>
            </a:r>
          </a:p>
          <a:p>
            <a:pPr algn="just"/>
            <a:r>
              <a:rPr lang="en-GB" sz="2000" b="0" i="0" dirty="0">
                <a:solidFill>
                  <a:srgbClr val="FFFFFF"/>
                </a:solidFill>
                <a:effectLst/>
              </a:rPr>
              <a:t>For example, consider a program that receives an image for processing. A malicious user could craft an image file with invalid image dimensions. The maliciously crafted dimensions could force the program to allocate buffers of incorrect and unexpected sizes.</a:t>
            </a:r>
          </a:p>
        </p:txBody>
      </p:sp>
      <p:pic>
        <p:nvPicPr>
          <p:cNvPr id="17410" name="Picture 2">
            <a:extLst>
              <a:ext uri="{FF2B5EF4-FFF2-40B4-BE49-F238E27FC236}">
                <a16:creationId xmlns:a16="http://schemas.microsoft.com/office/drawing/2014/main" id="{A9FA4566-798D-4504-CD1D-AC69E17651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91" t="11046" r="18003" b="6085"/>
          <a:stretch/>
        </p:blipFill>
        <p:spPr bwMode="auto">
          <a:xfrm>
            <a:off x="-4399728" y="2782883"/>
            <a:ext cx="3193774" cy="3200474"/>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8E3FCDA7-0458-D3D2-3038-D6B9BE781E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13" t="10763" r="18697" b="8219"/>
          <a:stretch/>
        </p:blipFill>
        <p:spPr bwMode="auto">
          <a:xfrm>
            <a:off x="476281" y="2986510"/>
            <a:ext cx="3125208" cy="3100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A4258-2645-DE83-EB81-5513AFEDBBF0}"/>
              </a:ext>
            </a:extLst>
          </p:cNvPr>
          <p:cNvSpPr txBox="1"/>
          <p:nvPr/>
        </p:nvSpPr>
        <p:spPr>
          <a:xfrm>
            <a:off x="715618" y="2302376"/>
            <a:ext cx="2119426" cy="369332"/>
          </a:xfrm>
          <a:prstGeom prst="rect">
            <a:avLst/>
          </a:prstGeom>
          <a:noFill/>
        </p:spPr>
        <p:txBody>
          <a:bodyPr wrap="none" rtlCol="0">
            <a:spAutoFit/>
          </a:bodyPr>
          <a:lstStyle/>
          <a:p>
            <a:r>
              <a:rPr lang="fr-FR" b="1" dirty="0">
                <a:solidFill>
                  <a:schemeClr val="bg1"/>
                </a:solidFill>
              </a:rPr>
              <a:t>Non-</a:t>
            </a:r>
            <a:r>
              <a:rPr lang="fr-FR" b="1" dirty="0" err="1">
                <a:solidFill>
                  <a:schemeClr val="bg1"/>
                </a:solidFill>
              </a:rPr>
              <a:t>Validated</a:t>
            </a:r>
            <a:r>
              <a:rPr lang="fr-FR" b="1" dirty="0">
                <a:solidFill>
                  <a:schemeClr val="bg1"/>
                </a:solidFill>
              </a:rPr>
              <a:t> Input</a:t>
            </a:r>
          </a:p>
        </p:txBody>
      </p:sp>
    </p:spTree>
    <p:extLst>
      <p:ext uri="{BB962C8B-B14F-4D97-AF65-F5344CB8AC3E}">
        <p14:creationId xmlns:p14="http://schemas.microsoft.com/office/powerpoint/2010/main" val="705370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B212A-A989-7720-522F-85E6EAED5B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FD918B-4F9F-4127-0905-0B9A0567168E}"/>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46DA23A2-6974-216D-9156-3BC7B7E22DE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E51A446-24EF-3A97-38DF-77E93C4BDF6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C1A717F-3C51-7377-7283-D9E53A11C32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D8DBBF8-3D6E-97A1-64CA-A3BF4460B93A}"/>
              </a:ext>
            </a:extLst>
          </p:cNvPr>
          <p:cNvSpPr txBox="1"/>
          <p:nvPr/>
        </p:nvSpPr>
        <p:spPr>
          <a:xfrm>
            <a:off x="450572" y="1198120"/>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93697779-94B6-3908-1B62-6B7E4F8DDF70}"/>
              </a:ext>
            </a:extLst>
          </p:cNvPr>
          <p:cNvSpPr txBox="1"/>
          <p:nvPr/>
        </p:nvSpPr>
        <p:spPr>
          <a:xfrm>
            <a:off x="476281" y="1611073"/>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
        <p:nvSpPr>
          <p:cNvPr id="6" name="TextBox 5">
            <a:extLst>
              <a:ext uri="{FF2B5EF4-FFF2-40B4-BE49-F238E27FC236}">
                <a16:creationId xmlns:a16="http://schemas.microsoft.com/office/drawing/2014/main" id="{C24FBB3F-8F30-AB20-C822-9EC0A43FA753}"/>
              </a:ext>
            </a:extLst>
          </p:cNvPr>
          <p:cNvSpPr txBox="1"/>
          <p:nvPr/>
        </p:nvSpPr>
        <p:spPr>
          <a:xfrm>
            <a:off x="4333461" y="3875287"/>
            <a:ext cx="7487478" cy="1323439"/>
          </a:xfrm>
          <a:prstGeom prst="rect">
            <a:avLst/>
          </a:prstGeom>
          <a:noFill/>
        </p:spPr>
        <p:txBody>
          <a:bodyPr wrap="square" rtlCol="0">
            <a:spAutoFit/>
          </a:bodyPr>
          <a:lstStyle/>
          <a:p>
            <a:pPr algn="just"/>
            <a:r>
              <a:rPr lang="en-GB" sz="2000" b="0" i="0" dirty="0">
                <a:solidFill>
                  <a:srgbClr val="FFFFFF"/>
                </a:solidFill>
                <a:effectLst/>
                <a:latin typeface="CiscoSansTT"/>
              </a:rPr>
              <a:t>This vulnerability describes a situation where the output of an event depends on ordered or timed outputs. A race condition becomes a source of vulnerability when the required ordered or timed events do not occur in the correct order or at the proper time.</a:t>
            </a:r>
            <a:endParaRPr lang="en-GB" sz="2000" b="0" i="0" dirty="0">
              <a:solidFill>
                <a:srgbClr val="FFFFFF"/>
              </a:solidFill>
              <a:effectLst/>
            </a:endParaRPr>
          </a:p>
        </p:txBody>
      </p:sp>
      <p:pic>
        <p:nvPicPr>
          <p:cNvPr id="21506" name="Picture 2">
            <a:extLst>
              <a:ext uri="{FF2B5EF4-FFF2-40B4-BE49-F238E27FC236}">
                <a16:creationId xmlns:a16="http://schemas.microsoft.com/office/drawing/2014/main" id="{6E813F2D-AE40-2F46-990E-5338BED8BB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9" t="11046" r="18614" b="7936"/>
          <a:stretch/>
        </p:blipFill>
        <p:spPr bwMode="auto">
          <a:xfrm>
            <a:off x="596348" y="2892473"/>
            <a:ext cx="2994991" cy="2981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A75FE0-CC67-B402-CB52-170E78D26047}"/>
              </a:ext>
            </a:extLst>
          </p:cNvPr>
          <p:cNvSpPr txBox="1"/>
          <p:nvPr/>
        </p:nvSpPr>
        <p:spPr>
          <a:xfrm>
            <a:off x="715618" y="2302376"/>
            <a:ext cx="1715534" cy="369332"/>
          </a:xfrm>
          <a:prstGeom prst="rect">
            <a:avLst/>
          </a:prstGeom>
          <a:noFill/>
        </p:spPr>
        <p:txBody>
          <a:bodyPr wrap="none" rtlCol="0">
            <a:spAutoFit/>
          </a:bodyPr>
          <a:lstStyle/>
          <a:p>
            <a:r>
              <a:rPr lang="fr-FR" b="1" dirty="0">
                <a:solidFill>
                  <a:schemeClr val="bg1"/>
                </a:solidFill>
              </a:rPr>
              <a:t>Race Conditions</a:t>
            </a:r>
          </a:p>
        </p:txBody>
      </p:sp>
    </p:spTree>
    <p:extLst>
      <p:ext uri="{BB962C8B-B14F-4D97-AF65-F5344CB8AC3E}">
        <p14:creationId xmlns:p14="http://schemas.microsoft.com/office/powerpoint/2010/main" val="2930389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B3120-4733-344E-5B28-5F2A53CDEF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1B76D9-6B3F-35FE-B312-3503503BB4AC}"/>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22656C7A-E1D5-D504-284E-468A09CADE1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1DF88CC-D324-0ED1-5142-23B991803AC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7C9C87C-57CD-3025-78AC-50A7E6BA5F8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E6A87A3-B8CA-D3E5-E204-00293C0063F1}"/>
              </a:ext>
            </a:extLst>
          </p:cNvPr>
          <p:cNvSpPr txBox="1"/>
          <p:nvPr/>
        </p:nvSpPr>
        <p:spPr>
          <a:xfrm>
            <a:off x="450572" y="1198120"/>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68D738B8-2999-C589-8814-8812CE328E58}"/>
              </a:ext>
            </a:extLst>
          </p:cNvPr>
          <p:cNvSpPr txBox="1"/>
          <p:nvPr/>
        </p:nvSpPr>
        <p:spPr>
          <a:xfrm>
            <a:off x="476281" y="1611073"/>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
        <p:nvSpPr>
          <p:cNvPr id="6" name="TextBox 5">
            <a:extLst>
              <a:ext uri="{FF2B5EF4-FFF2-40B4-BE49-F238E27FC236}">
                <a16:creationId xmlns:a16="http://schemas.microsoft.com/office/drawing/2014/main" id="{2FB74C54-F1D4-7CB5-2821-FCFB0C8DD2BA}"/>
              </a:ext>
            </a:extLst>
          </p:cNvPr>
          <p:cNvSpPr txBox="1"/>
          <p:nvPr/>
        </p:nvSpPr>
        <p:spPr>
          <a:xfrm>
            <a:off x="4333461" y="3875287"/>
            <a:ext cx="7487478" cy="1938992"/>
          </a:xfrm>
          <a:prstGeom prst="rect">
            <a:avLst/>
          </a:prstGeom>
          <a:noFill/>
        </p:spPr>
        <p:txBody>
          <a:bodyPr wrap="square" rtlCol="0">
            <a:spAutoFit/>
          </a:bodyPr>
          <a:lstStyle/>
          <a:p>
            <a:pPr algn="just"/>
            <a:r>
              <a:rPr lang="en-GB" sz="2000" b="0" i="0" dirty="0">
                <a:solidFill>
                  <a:srgbClr val="FFFFFF"/>
                </a:solidFill>
                <a:effectLst/>
                <a:latin typeface="CiscoSansTT"/>
              </a:rPr>
              <a:t>Systems and sensitive data can be protected through techniques such as authentication, authorization and encryption. Developers should stick to using security techniques and libraries that have already been created, tested and verified and should not attempt to create their own security algorithms. These will only likely introduce new vulnerabilities.</a:t>
            </a:r>
            <a:endParaRPr lang="en-GB" sz="2000" b="0" i="0" dirty="0">
              <a:solidFill>
                <a:srgbClr val="FFFFFF"/>
              </a:solidFill>
              <a:effectLst/>
            </a:endParaRPr>
          </a:p>
        </p:txBody>
      </p:sp>
      <p:pic>
        <p:nvPicPr>
          <p:cNvPr id="21506" name="Picture 2">
            <a:extLst>
              <a:ext uri="{FF2B5EF4-FFF2-40B4-BE49-F238E27FC236}">
                <a16:creationId xmlns:a16="http://schemas.microsoft.com/office/drawing/2014/main" id="{B5931CCD-D6C2-88AE-DBD0-FDCF6609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9" t="11046" r="18614" b="7936"/>
          <a:stretch/>
        </p:blipFill>
        <p:spPr bwMode="auto">
          <a:xfrm>
            <a:off x="-3856388" y="2892473"/>
            <a:ext cx="2994991" cy="2981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4CB8A2-BCDC-0CBB-7823-205964A23633}"/>
              </a:ext>
            </a:extLst>
          </p:cNvPr>
          <p:cNvSpPr txBox="1"/>
          <p:nvPr/>
        </p:nvSpPr>
        <p:spPr>
          <a:xfrm>
            <a:off x="715618" y="2302376"/>
            <a:ext cx="3295646" cy="369332"/>
          </a:xfrm>
          <a:prstGeom prst="rect">
            <a:avLst/>
          </a:prstGeom>
          <a:noFill/>
        </p:spPr>
        <p:txBody>
          <a:bodyPr wrap="none" rtlCol="0">
            <a:spAutoFit/>
          </a:bodyPr>
          <a:lstStyle/>
          <a:p>
            <a:r>
              <a:rPr lang="fr-FR" b="1" dirty="0" err="1">
                <a:solidFill>
                  <a:schemeClr val="bg1"/>
                </a:solidFill>
              </a:rPr>
              <a:t>Weaknesses</a:t>
            </a:r>
            <a:r>
              <a:rPr lang="fr-FR" b="1" dirty="0">
                <a:solidFill>
                  <a:schemeClr val="bg1"/>
                </a:solidFill>
              </a:rPr>
              <a:t> in </a:t>
            </a:r>
            <a:r>
              <a:rPr lang="fr-FR" b="1" dirty="0" err="1">
                <a:solidFill>
                  <a:schemeClr val="bg1"/>
                </a:solidFill>
              </a:rPr>
              <a:t>security</a:t>
            </a:r>
            <a:r>
              <a:rPr lang="fr-FR" b="1" dirty="0">
                <a:solidFill>
                  <a:schemeClr val="bg1"/>
                </a:solidFill>
              </a:rPr>
              <a:t> practices</a:t>
            </a:r>
          </a:p>
        </p:txBody>
      </p:sp>
      <p:pic>
        <p:nvPicPr>
          <p:cNvPr id="23554" name="Picture 2">
            <a:extLst>
              <a:ext uri="{FF2B5EF4-FFF2-40B4-BE49-F238E27FC236}">
                <a16:creationId xmlns:a16="http://schemas.microsoft.com/office/drawing/2014/main" id="{03BD0377-37CD-BB7B-9505-096D0C2DF4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87" t="11046" r="18818" b="7935"/>
          <a:stretch/>
        </p:blipFill>
        <p:spPr bwMode="auto">
          <a:xfrm>
            <a:off x="349756" y="3046359"/>
            <a:ext cx="3014170" cy="298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842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19CA3-2A7F-C5AF-215E-1FA6C2AA66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222F64-26E1-765C-C62C-C6CD439BC714}"/>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Vulnerabilities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D1014CD7-3F21-6937-1BC9-D5E7160311D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8BCF5AD-B6E6-EC99-E086-3C7CC79D265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0E9F322-E47A-252B-FB44-0975D961613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8F4F8DC-9893-6DEB-9E0B-930C4216F87A}"/>
              </a:ext>
            </a:extLst>
          </p:cNvPr>
          <p:cNvSpPr txBox="1"/>
          <p:nvPr/>
        </p:nvSpPr>
        <p:spPr>
          <a:xfrm>
            <a:off x="450572" y="1198120"/>
            <a:ext cx="10681253" cy="400110"/>
          </a:xfrm>
          <a:prstGeom prst="rect">
            <a:avLst/>
          </a:prstGeom>
          <a:noFill/>
        </p:spPr>
        <p:txBody>
          <a:bodyPr wrap="square" rtlCol="0">
            <a:spAutoFit/>
          </a:bodyPr>
          <a:lstStyle/>
          <a:p>
            <a:pPr algn="just"/>
            <a:r>
              <a:rPr lang="en-GB" sz="2000" b="0" i="0" dirty="0">
                <a:solidFill>
                  <a:srgbClr val="FFFFFF"/>
                </a:solidFill>
                <a:effectLst/>
                <a:latin typeface="CiscoSansTT"/>
              </a:rPr>
              <a:t>Software vulnerabilities are usually introduced by errors in the operating system or application code.</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5EF04103-7B67-98D5-8B96-996EBBEB0433}"/>
              </a:ext>
            </a:extLst>
          </p:cNvPr>
          <p:cNvSpPr txBox="1"/>
          <p:nvPr/>
        </p:nvSpPr>
        <p:spPr>
          <a:xfrm>
            <a:off x="476281" y="1611073"/>
            <a:ext cx="6773457" cy="369332"/>
          </a:xfrm>
          <a:prstGeom prst="rect">
            <a:avLst/>
          </a:prstGeom>
          <a:noFill/>
        </p:spPr>
        <p:txBody>
          <a:bodyPr wrap="none" rtlCol="0">
            <a:spAutoFit/>
          </a:bodyPr>
          <a:lstStyle/>
          <a:p>
            <a:r>
              <a:rPr lang="en-GB" b="0" i="0" dirty="0">
                <a:solidFill>
                  <a:srgbClr val="FFFFFF"/>
                </a:solidFill>
                <a:effectLst/>
                <a:latin typeface="CiscoSansTT"/>
              </a:rPr>
              <a:t>Most software security vulnerabilities fall into several main categories.</a:t>
            </a:r>
            <a:endParaRPr lang="fr-FR" dirty="0"/>
          </a:p>
        </p:txBody>
      </p:sp>
      <p:sp>
        <p:nvSpPr>
          <p:cNvPr id="6" name="TextBox 5">
            <a:extLst>
              <a:ext uri="{FF2B5EF4-FFF2-40B4-BE49-F238E27FC236}">
                <a16:creationId xmlns:a16="http://schemas.microsoft.com/office/drawing/2014/main" id="{14EEFFF5-B379-F6E9-AD24-75EDC40B0E39}"/>
              </a:ext>
            </a:extLst>
          </p:cNvPr>
          <p:cNvSpPr txBox="1"/>
          <p:nvPr/>
        </p:nvSpPr>
        <p:spPr>
          <a:xfrm>
            <a:off x="4333461" y="2764944"/>
            <a:ext cx="7487478" cy="3785652"/>
          </a:xfrm>
          <a:prstGeom prst="rect">
            <a:avLst/>
          </a:prstGeom>
          <a:noFill/>
        </p:spPr>
        <p:txBody>
          <a:bodyPr wrap="square" rtlCol="0">
            <a:spAutoFit/>
          </a:bodyPr>
          <a:lstStyle/>
          <a:p>
            <a:pPr algn="l"/>
            <a:r>
              <a:rPr lang="en-GB" sz="2000" b="0" i="0" dirty="0">
                <a:solidFill>
                  <a:srgbClr val="FFFFFF"/>
                </a:solidFill>
                <a:effectLst/>
                <a:latin typeface="CiscoSansTT"/>
              </a:rPr>
              <a:t>Access control is the process of controlling who does what and ranges from managing physical access to equipment to dictating who has access to a resource, such as a file, and what they can do with it, such as read or change the file. Many security vulnerabilities are created by the improper use of access controls.</a:t>
            </a:r>
          </a:p>
          <a:p>
            <a:pPr algn="l"/>
            <a:r>
              <a:rPr lang="en-GB" sz="2000" b="0" i="0" dirty="0">
                <a:solidFill>
                  <a:srgbClr val="FFFFFF"/>
                </a:solidFill>
                <a:effectLst/>
                <a:latin typeface="CiscoSansTT"/>
              </a:rPr>
              <a:t>Nearly all access controls and security practices can be overcome if an attacker has physical access to target equipment. For example, no matter the permission settings on a file, a hacker can bypass the operating system and read the data directly off the disk. Therefore, to protect the machine and the data it contains, physical access must be restricted, and encryption techniques must be used to protect data from being stolen or corrupted.</a:t>
            </a:r>
          </a:p>
        </p:txBody>
      </p:sp>
      <p:sp>
        <p:nvSpPr>
          <p:cNvPr id="8" name="TextBox 7">
            <a:extLst>
              <a:ext uri="{FF2B5EF4-FFF2-40B4-BE49-F238E27FC236}">
                <a16:creationId xmlns:a16="http://schemas.microsoft.com/office/drawing/2014/main" id="{9F85D657-A48C-0E5F-25FE-6BA828EA0799}"/>
              </a:ext>
            </a:extLst>
          </p:cNvPr>
          <p:cNvSpPr txBox="1"/>
          <p:nvPr/>
        </p:nvSpPr>
        <p:spPr>
          <a:xfrm>
            <a:off x="715618" y="2302376"/>
            <a:ext cx="2498504" cy="369332"/>
          </a:xfrm>
          <a:prstGeom prst="rect">
            <a:avLst/>
          </a:prstGeom>
          <a:noFill/>
        </p:spPr>
        <p:txBody>
          <a:bodyPr wrap="none" rtlCol="0">
            <a:spAutoFit/>
          </a:bodyPr>
          <a:lstStyle/>
          <a:p>
            <a:r>
              <a:rPr lang="fr-FR" b="1" dirty="0">
                <a:solidFill>
                  <a:schemeClr val="bg1"/>
                </a:solidFill>
              </a:rPr>
              <a:t>Access control </a:t>
            </a:r>
            <a:r>
              <a:rPr lang="fr-FR" b="1" dirty="0" err="1">
                <a:solidFill>
                  <a:schemeClr val="bg1"/>
                </a:solidFill>
              </a:rPr>
              <a:t>problems</a:t>
            </a:r>
            <a:endParaRPr lang="fr-FR" b="1" dirty="0">
              <a:solidFill>
                <a:schemeClr val="bg1"/>
              </a:solidFill>
            </a:endParaRPr>
          </a:p>
        </p:txBody>
      </p:sp>
      <p:pic>
        <p:nvPicPr>
          <p:cNvPr id="23554" name="Picture 2">
            <a:extLst>
              <a:ext uri="{FF2B5EF4-FFF2-40B4-BE49-F238E27FC236}">
                <a16:creationId xmlns:a16="http://schemas.microsoft.com/office/drawing/2014/main" id="{ECC2E4CF-3A56-EED4-FCF0-A12241FB36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87" t="11046" r="18818" b="7935"/>
          <a:stretch/>
        </p:blipFill>
        <p:spPr bwMode="auto">
          <a:xfrm>
            <a:off x="-4244011" y="3046359"/>
            <a:ext cx="3014170" cy="2981293"/>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C204EC9E-7C9A-519E-2BFF-4747757E1F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90" t="11047" r="18861" b="7999"/>
          <a:stretch/>
        </p:blipFill>
        <p:spPr bwMode="auto">
          <a:xfrm>
            <a:off x="476281" y="3165774"/>
            <a:ext cx="2993572" cy="298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97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690-51DB-BB70-3FEE-67DA3D46C1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532982-0A85-54A9-09C7-72951EDEC18E}"/>
              </a:ext>
            </a:extLst>
          </p:cNvPr>
          <p:cNvSpPr txBox="1"/>
          <p:nvPr/>
        </p:nvSpPr>
        <p:spPr>
          <a:xfrm>
            <a:off x="310208" y="430636"/>
            <a:ext cx="2159566"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Software Updates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285CAE9-34A8-61E7-E418-0FB2757ED54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072551A-7D4D-8692-09E3-6360DE46297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3BBAD99-8C72-519C-73A7-A021C356A3B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2BE931B4-5224-76F0-080A-BED1B40F5740}"/>
              </a:ext>
            </a:extLst>
          </p:cNvPr>
          <p:cNvSpPr txBox="1"/>
          <p:nvPr/>
        </p:nvSpPr>
        <p:spPr>
          <a:xfrm>
            <a:off x="3424989" y="1834152"/>
            <a:ext cx="8395950" cy="4401205"/>
          </a:xfrm>
          <a:prstGeom prst="rect">
            <a:avLst/>
          </a:prstGeom>
          <a:noFill/>
        </p:spPr>
        <p:txBody>
          <a:bodyPr wrap="square" rtlCol="0">
            <a:spAutoFit/>
          </a:bodyPr>
          <a:lstStyle/>
          <a:p>
            <a:pPr algn="just"/>
            <a:r>
              <a:rPr lang="en-GB" sz="2000" b="0" i="0" dirty="0">
                <a:solidFill>
                  <a:srgbClr val="FFFFFF"/>
                </a:solidFill>
                <a:effectLst/>
              </a:rPr>
              <a:t>The goal of software updates is to stay current and avoid exploitation of vulnerabilities. Microsoft, Apple and other operating system producers release patches and updates almost every day and applications such as web browsers, mobile apps and web servers are often updated by the companies or organizations responsible for them.</a:t>
            </a:r>
          </a:p>
          <a:p>
            <a:pPr algn="just"/>
            <a:r>
              <a:rPr lang="en-GB" sz="2000" b="0" i="0" dirty="0">
                <a:solidFill>
                  <a:srgbClr val="FFFFFF"/>
                </a:solidFill>
                <a:effectLst/>
              </a:rPr>
              <a:t>Despite the fact that organizations put a lot of effort into finding and patching software vulnerabilities, new vulnerabilities are discovered regularly. That’s why some organizations use third party security researchers who specialize in finding vulnerabilities in software, or actually invest in their own penetration testing teams dedicated to search, find and patch software vulnerabilities before they can get exploited.</a:t>
            </a:r>
          </a:p>
          <a:p>
            <a:pPr algn="just"/>
            <a:r>
              <a:rPr lang="en-GB" sz="2000" b="0" i="0" dirty="0">
                <a:solidFill>
                  <a:srgbClr val="FFFFFF"/>
                </a:solidFill>
                <a:effectLst/>
              </a:rPr>
              <a:t>Google’s Project Zero is a great example of this practice. After discovering a number of vulnerabilities in various software used by end users, Google formed a permanent team dedicated to finding software vulnerabilities.</a:t>
            </a:r>
          </a:p>
        </p:txBody>
      </p:sp>
      <p:pic>
        <p:nvPicPr>
          <p:cNvPr id="23554" name="Picture 2">
            <a:extLst>
              <a:ext uri="{FF2B5EF4-FFF2-40B4-BE49-F238E27FC236}">
                <a16:creationId xmlns:a16="http://schemas.microsoft.com/office/drawing/2014/main" id="{B4B7B175-2FC3-354B-7C47-30B2AD84F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87" t="11046" r="18818" b="7935"/>
          <a:stretch/>
        </p:blipFill>
        <p:spPr bwMode="auto">
          <a:xfrm>
            <a:off x="-4244011" y="3046359"/>
            <a:ext cx="3014170" cy="298129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A moving refresh symbol">
            <a:extLst>
              <a:ext uri="{FF2B5EF4-FFF2-40B4-BE49-F238E27FC236}">
                <a16:creationId xmlns:a16="http://schemas.microsoft.com/office/drawing/2014/main" id="{2A79F879-16D7-42C4-772F-4B2D623DC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19" y="2701052"/>
            <a:ext cx="3014170" cy="23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35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8177-9948-B12C-BEFF-A833112A4B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B1DF50-8D6A-534B-9EF4-40E704EB3C17}"/>
              </a:ext>
            </a:extLst>
          </p:cNvPr>
          <p:cNvSpPr txBox="1"/>
          <p:nvPr/>
        </p:nvSpPr>
        <p:spPr>
          <a:xfrm>
            <a:off x="310208" y="430636"/>
            <a:ext cx="2406428"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What Do You Think?</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9B6D005-0B2C-E8CE-90EC-F4570084BFF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A75D266-3D47-CFE6-6788-4DB228E3FB2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235C388-0BCD-F02B-D507-D604E2CB741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1C6650AF-4A6F-CAC2-B623-C3B25B481903}"/>
              </a:ext>
            </a:extLst>
          </p:cNvPr>
          <p:cNvSpPr txBox="1"/>
          <p:nvPr/>
        </p:nvSpPr>
        <p:spPr>
          <a:xfrm>
            <a:off x="13178578" y="1834152"/>
            <a:ext cx="8395950" cy="4401205"/>
          </a:xfrm>
          <a:prstGeom prst="rect">
            <a:avLst/>
          </a:prstGeom>
          <a:noFill/>
        </p:spPr>
        <p:txBody>
          <a:bodyPr wrap="square" rtlCol="0">
            <a:spAutoFit/>
          </a:bodyPr>
          <a:lstStyle/>
          <a:p>
            <a:pPr algn="just"/>
            <a:r>
              <a:rPr lang="en-GB" sz="2000" b="0" i="0" dirty="0">
                <a:solidFill>
                  <a:srgbClr val="FFFFFF"/>
                </a:solidFill>
                <a:effectLst/>
              </a:rPr>
              <a:t>The goal of software updates is to stay current and avoid exploitation of vulnerabilities. Microsoft, Apple and other operating system producers release patches and updates almost every day and applications such as web browsers, mobile apps and web servers are often updated by the companies or organizations responsible for them.</a:t>
            </a:r>
          </a:p>
          <a:p>
            <a:pPr algn="just"/>
            <a:r>
              <a:rPr lang="en-GB" sz="2000" b="0" i="0" dirty="0">
                <a:solidFill>
                  <a:srgbClr val="FFFFFF"/>
                </a:solidFill>
                <a:effectLst/>
              </a:rPr>
              <a:t>Despite the fact that organizations put a lot of effort into finding and patching software vulnerabilities, new vulnerabilities are discovered regularly. That’s why some organizations use third party security researchers who specialize in finding vulnerabilities in software, or actually invest in their own penetration testing teams dedicated to search, find and patch software vulnerabilities before they can get exploited.</a:t>
            </a:r>
          </a:p>
          <a:p>
            <a:pPr algn="just"/>
            <a:r>
              <a:rPr lang="en-GB" sz="2000" b="0" i="0" dirty="0">
                <a:solidFill>
                  <a:srgbClr val="FFFFFF"/>
                </a:solidFill>
                <a:effectLst/>
              </a:rPr>
              <a:t>Google’s Project Zero is a great example of this practice. After discovering a number of vulnerabilities in various software used by end users, Google formed a permanent team dedicated to finding software vulnerabilities.</a:t>
            </a:r>
          </a:p>
        </p:txBody>
      </p:sp>
      <p:pic>
        <p:nvPicPr>
          <p:cNvPr id="27654" name="Picture 6" descr="A moving refresh symbol">
            <a:extLst>
              <a:ext uri="{FF2B5EF4-FFF2-40B4-BE49-F238E27FC236}">
                <a16:creationId xmlns:a16="http://schemas.microsoft.com/office/drawing/2014/main" id="{7279ACE2-2340-FC23-B3FB-12E9B4789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291" y="2701052"/>
            <a:ext cx="3014170" cy="2354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B7F28-1EC4-1015-F0AA-7D19BD4F945D}"/>
              </a:ext>
            </a:extLst>
          </p:cNvPr>
          <p:cNvSpPr txBox="1"/>
          <p:nvPr/>
        </p:nvSpPr>
        <p:spPr>
          <a:xfrm>
            <a:off x="1567542" y="2957681"/>
            <a:ext cx="9056914" cy="1015663"/>
          </a:xfrm>
          <a:prstGeom prst="rect">
            <a:avLst/>
          </a:prstGeom>
          <a:noFill/>
        </p:spPr>
        <p:txBody>
          <a:bodyPr wrap="square" rtlCol="0">
            <a:spAutoFit/>
          </a:bodyPr>
          <a:lstStyle/>
          <a:p>
            <a:pPr algn="just"/>
            <a:r>
              <a:rPr lang="en-GB" sz="2000" b="0" i="0" dirty="0">
                <a:solidFill>
                  <a:srgbClr val="FFFFFF"/>
                </a:solidFill>
                <a:effectLst/>
              </a:rPr>
              <a:t>This has made you think about some of the vulnerabilities that may exist at @Apollo. After some investigation you’ve noted some potential issues.</a:t>
            </a:r>
          </a:p>
          <a:p>
            <a:pPr algn="just"/>
            <a:r>
              <a:rPr lang="en-GB" sz="2000" b="1" i="1" dirty="0">
                <a:solidFill>
                  <a:srgbClr val="FFFFFF"/>
                </a:solidFill>
                <a:effectLst/>
              </a:rPr>
              <a:t>Can you identify what category each of these vulnerabilities falls into?</a:t>
            </a:r>
          </a:p>
        </p:txBody>
      </p:sp>
    </p:spTree>
    <p:extLst>
      <p:ext uri="{BB962C8B-B14F-4D97-AF65-F5344CB8AC3E}">
        <p14:creationId xmlns:p14="http://schemas.microsoft.com/office/powerpoint/2010/main" val="1275679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73AC0-9055-3B95-E33E-AAD7D84114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4DE130-4BE9-2593-00C8-C99B27D385A7}"/>
              </a:ext>
            </a:extLst>
          </p:cNvPr>
          <p:cNvSpPr txBox="1"/>
          <p:nvPr/>
        </p:nvSpPr>
        <p:spPr>
          <a:xfrm>
            <a:off x="310208" y="430636"/>
            <a:ext cx="240642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Types of </a:t>
            </a:r>
            <a:r>
              <a:rPr lang="fr-FR" sz="1600" dirty="0" err="1">
                <a:solidFill>
                  <a:schemeClr val="bg1"/>
                </a:solidFill>
                <a:latin typeface="Andale Mono" panose="020B0509000000000004" pitchFamily="49" charset="0"/>
              </a:rPr>
              <a:t>Attackers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6D70A69-9867-A02D-5AEC-1A71829983F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086CDEC-AD42-55EF-903F-0C6A338E5FE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56DAADD-9176-0BAF-3D16-267F368D3B40}"/>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AB0C2599-2302-F292-7937-99731231618B}"/>
              </a:ext>
            </a:extLst>
          </p:cNvPr>
          <p:cNvSpPr txBox="1"/>
          <p:nvPr/>
        </p:nvSpPr>
        <p:spPr>
          <a:xfrm>
            <a:off x="405782" y="1353885"/>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Let’s look at some of the main types of cyber attackers who’ll try anything to get their hands on our information. They are often categorized as </a:t>
            </a:r>
            <a:r>
              <a:rPr lang="en-GB" b="1" i="0" dirty="0">
                <a:solidFill>
                  <a:srgbClr val="FFFFFF"/>
                </a:solidFill>
                <a:effectLst/>
                <a:latin typeface="CiscoSansTT"/>
              </a:rPr>
              <a:t>white hat</a:t>
            </a:r>
            <a:r>
              <a:rPr lang="en-GB" b="0" i="0" dirty="0">
                <a:solidFill>
                  <a:srgbClr val="FFFFFF"/>
                </a:solidFill>
                <a:effectLst/>
                <a:latin typeface="CiscoSansTT"/>
              </a:rPr>
              <a:t>, </a:t>
            </a:r>
            <a:r>
              <a:rPr lang="en-GB" b="1" i="0" dirty="0" err="1">
                <a:solidFill>
                  <a:srgbClr val="FFFFFF"/>
                </a:solidFill>
                <a:effectLst/>
                <a:latin typeface="CiscoSansTT"/>
              </a:rPr>
              <a:t>gray</a:t>
            </a:r>
            <a:r>
              <a:rPr lang="en-GB" b="1" i="0" dirty="0">
                <a:solidFill>
                  <a:srgbClr val="FFFFFF"/>
                </a:solidFill>
                <a:effectLst/>
                <a:latin typeface="CiscoSansTT"/>
              </a:rPr>
              <a:t> hat</a:t>
            </a:r>
            <a:r>
              <a:rPr lang="en-GB" b="0" i="0" dirty="0">
                <a:solidFill>
                  <a:srgbClr val="FFFFFF"/>
                </a:solidFill>
                <a:effectLst/>
                <a:latin typeface="CiscoSansTT"/>
              </a:rPr>
              <a:t> or </a:t>
            </a:r>
            <a:r>
              <a:rPr lang="en-GB" b="1" i="0" dirty="0">
                <a:solidFill>
                  <a:srgbClr val="FFFFFF"/>
                </a:solidFill>
                <a:effectLst/>
                <a:latin typeface="CiscoSansTT"/>
              </a:rPr>
              <a:t>black hat </a:t>
            </a:r>
            <a:r>
              <a:rPr lang="en-GB" b="0" i="0" dirty="0">
                <a:solidFill>
                  <a:srgbClr val="FFFFFF"/>
                </a:solidFill>
                <a:effectLst/>
                <a:latin typeface="CiscoSansTT"/>
              </a:rPr>
              <a:t>attackers.</a:t>
            </a:r>
            <a:endParaRPr lang="fr-FR" dirty="0">
              <a:solidFill>
                <a:schemeClr val="bg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2A0C0B0B-C3C5-29D2-92FD-9F10E19DE8DC}"/>
              </a:ext>
            </a:extLst>
          </p:cNvPr>
          <p:cNvPicPr>
            <a:picLocks noChangeAspect="1"/>
          </p:cNvPicPr>
          <p:nvPr/>
        </p:nvPicPr>
        <p:blipFill>
          <a:blip r:embed="rId2"/>
          <a:srcRect l="68271" t="6659" r="5136" b="15577"/>
          <a:stretch/>
        </p:blipFill>
        <p:spPr>
          <a:xfrm>
            <a:off x="405782" y="3564963"/>
            <a:ext cx="3123341" cy="3121796"/>
          </a:xfrm>
          <a:prstGeom prst="rect">
            <a:avLst/>
          </a:prstGeom>
        </p:spPr>
      </p:pic>
      <p:sp>
        <p:nvSpPr>
          <p:cNvPr id="5" name="TextBox 4">
            <a:extLst>
              <a:ext uri="{FF2B5EF4-FFF2-40B4-BE49-F238E27FC236}">
                <a16:creationId xmlns:a16="http://schemas.microsoft.com/office/drawing/2014/main" id="{B5132608-5C1A-1654-5A81-1D20A954CB3C}"/>
              </a:ext>
            </a:extLst>
          </p:cNvPr>
          <p:cNvSpPr txBox="1"/>
          <p:nvPr/>
        </p:nvSpPr>
        <p:spPr>
          <a:xfrm>
            <a:off x="3883997" y="3108574"/>
            <a:ext cx="7902221" cy="3708708"/>
          </a:xfrm>
          <a:prstGeom prst="rect">
            <a:avLst/>
          </a:prstGeom>
          <a:noFill/>
        </p:spPr>
        <p:txBody>
          <a:bodyPr wrap="square" rtlCol="0">
            <a:spAutoFit/>
          </a:bodyPr>
          <a:lstStyle/>
          <a:p>
            <a:pPr algn="just"/>
            <a:r>
              <a:rPr lang="en-GB" sz="2000" b="1" i="1" dirty="0">
                <a:solidFill>
                  <a:schemeClr val="bg1"/>
                </a:solidFill>
              </a:rPr>
              <a:t>Organized hackers</a:t>
            </a:r>
          </a:p>
          <a:p>
            <a:pPr algn="just">
              <a:spcBef>
                <a:spcPts val="600"/>
              </a:spcBef>
            </a:pPr>
            <a:r>
              <a:rPr lang="en-GB" sz="2000" dirty="0">
                <a:solidFill>
                  <a:schemeClr val="bg1"/>
                </a:solidFill>
              </a:rPr>
              <a:t>These attackers include organizations of cyber criminals, hacktivists, terrorists and state-sponsored hackers. They are usually highly sophisticated and organized, and may even provide cybercrime as a service to other criminals.</a:t>
            </a:r>
          </a:p>
          <a:p>
            <a:pPr algn="just">
              <a:spcBef>
                <a:spcPts val="600"/>
              </a:spcBef>
            </a:pPr>
            <a:r>
              <a:rPr lang="en-GB" sz="2000" b="1" dirty="0">
                <a:solidFill>
                  <a:schemeClr val="bg1"/>
                </a:solidFill>
              </a:rPr>
              <a:t>Hacktivists</a:t>
            </a:r>
            <a:r>
              <a:rPr lang="en-GB" sz="2000" dirty="0">
                <a:solidFill>
                  <a:schemeClr val="bg1"/>
                </a:solidFill>
              </a:rPr>
              <a:t> make political statements to create awareness about issues that are important to them.</a:t>
            </a:r>
          </a:p>
          <a:p>
            <a:pPr algn="just">
              <a:spcBef>
                <a:spcPts val="600"/>
              </a:spcBef>
            </a:pPr>
            <a:r>
              <a:rPr lang="en-GB" sz="2000" b="1" dirty="0">
                <a:solidFill>
                  <a:schemeClr val="bg1"/>
                </a:solidFill>
              </a:rPr>
              <a:t>State-sponsored attackers </a:t>
            </a:r>
            <a:r>
              <a:rPr lang="en-GB" sz="2000" dirty="0">
                <a:solidFill>
                  <a:schemeClr val="bg1"/>
                </a:solidFill>
              </a:rPr>
              <a:t>gather intelligence or commit sabotage on behalf of their government. They are usually highly trained and well-funded and their attacks are focused on specific goals that are beneficial to their government.</a:t>
            </a:r>
          </a:p>
        </p:txBody>
      </p:sp>
      <p:sp>
        <p:nvSpPr>
          <p:cNvPr id="6" name="TextBox 5">
            <a:extLst>
              <a:ext uri="{FF2B5EF4-FFF2-40B4-BE49-F238E27FC236}">
                <a16:creationId xmlns:a16="http://schemas.microsoft.com/office/drawing/2014/main" id="{139D797E-3C31-DB2C-FD7D-AA9E24887B08}"/>
              </a:ext>
            </a:extLst>
          </p:cNvPr>
          <p:cNvSpPr txBox="1"/>
          <p:nvPr/>
        </p:nvSpPr>
        <p:spPr>
          <a:xfrm>
            <a:off x="-11993239" y="1568586"/>
            <a:ext cx="11410121" cy="1015663"/>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Now that you know the different types of attackers and their motivations for doing what they do, can you identify what </a:t>
            </a:r>
            <a:r>
              <a:rPr lang="en-GB" sz="2000" b="0" i="0" dirty="0" err="1">
                <a:solidFill>
                  <a:srgbClr val="FFFFFF"/>
                </a:solidFill>
                <a:effectLst/>
                <a:latin typeface="CiscoSansTT"/>
              </a:rPr>
              <a:t>color</a:t>
            </a:r>
            <a:r>
              <a:rPr lang="en-GB" sz="2000" b="0" i="0" dirty="0">
                <a:solidFill>
                  <a:srgbClr val="FFFFFF"/>
                </a:solidFill>
                <a:effectLst/>
                <a:latin typeface="CiscoSansTT"/>
              </a:rPr>
              <a:t> of hat is worn by the attacker in each of the following scenarios? This is a tricky one but remember, you can earn valuable defender points if you answer correctly.</a:t>
            </a:r>
            <a:endParaRPr lang="fr-FR" sz="2000" dirty="0">
              <a:solidFill>
                <a:schemeClr val="bg1"/>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38A526CC-9B0D-C9BA-F4F3-08AFB04C4F9C}"/>
              </a:ext>
            </a:extLst>
          </p:cNvPr>
          <p:cNvSpPr txBox="1"/>
          <p:nvPr/>
        </p:nvSpPr>
        <p:spPr>
          <a:xfrm>
            <a:off x="-11489656" y="2677650"/>
            <a:ext cx="6615289" cy="1015663"/>
          </a:xfrm>
          <a:prstGeom prst="rect">
            <a:avLst/>
          </a:prstGeom>
          <a:noFill/>
        </p:spPr>
        <p:txBody>
          <a:bodyPr wrap="square" rtlCol="0">
            <a:spAutoFit/>
          </a:bodyPr>
          <a:lstStyle/>
          <a:p>
            <a:pPr algn="just"/>
            <a:r>
              <a:rPr lang="en-GB" sz="2000" b="0" i="0" dirty="0">
                <a:solidFill>
                  <a:srgbClr val="FFFFFF"/>
                </a:solidFill>
                <a:effectLst/>
                <a:latin typeface="CiscoSansTT"/>
              </a:rPr>
              <a:t>After hacking into ATM systems remotely using a laptop, this attacker worked with the ATM manufacturers to resolve the identified security vulnerabilities.</a:t>
            </a:r>
            <a:endParaRPr lang="fr-FR" sz="2000" dirty="0"/>
          </a:p>
        </p:txBody>
      </p:sp>
      <p:sp>
        <p:nvSpPr>
          <p:cNvPr id="8" name="TextBox 7">
            <a:extLst>
              <a:ext uri="{FF2B5EF4-FFF2-40B4-BE49-F238E27FC236}">
                <a16:creationId xmlns:a16="http://schemas.microsoft.com/office/drawing/2014/main" id="{540B119A-4E41-968B-A4B0-8B008A2D47F0}"/>
              </a:ext>
            </a:extLst>
          </p:cNvPr>
          <p:cNvSpPr txBox="1"/>
          <p:nvPr/>
        </p:nvSpPr>
        <p:spPr>
          <a:xfrm>
            <a:off x="-7160855" y="4154311"/>
            <a:ext cx="1705595" cy="1015663"/>
          </a:xfrm>
          <a:prstGeom prst="rect">
            <a:avLst/>
          </a:prstGeom>
          <a:noFill/>
        </p:spPr>
        <p:txBody>
          <a:bodyPr wrap="none" rtlCol="0">
            <a:spAutoFit/>
          </a:bodyPr>
          <a:lstStyle/>
          <a:p>
            <a:pPr marL="457200" indent="-457200">
              <a:buAutoNum type="alphaUcPeriod"/>
            </a:pPr>
            <a:r>
              <a:rPr lang="fr-FR" sz="2000" dirty="0">
                <a:solidFill>
                  <a:schemeClr val="bg1"/>
                </a:solidFill>
              </a:rPr>
              <a:t>Gray Hat</a:t>
            </a:r>
          </a:p>
          <a:p>
            <a:pPr marL="457200" indent="-457200">
              <a:buAutoNum type="alphaUcPeriod"/>
            </a:pPr>
            <a:r>
              <a:rPr lang="fr-FR" sz="2000" dirty="0">
                <a:solidFill>
                  <a:schemeClr val="bg1"/>
                </a:solidFill>
              </a:rPr>
              <a:t>White Hat</a:t>
            </a:r>
          </a:p>
          <a:p>
            <a:pPr marL="457200" indent="-457200">
              <a:buAutoNum type="alphaUcPeriod"/>
            </a:pPr>
            <a:r>
              <a:rPr lang="fr-FR" sz="2000" dirty="0">
                <a:solidFill>
                  <a:schemeClr val="bg1"/>
                </a:solidFill>
              </a:rPr>
              <a:t>Black </a:t>
            </a:r>
            <a:r>
              <a:rPr lang="fr-FR" sz="2000" dirty="0" err="1">
                <a:solidFill>
                  <a:schemeClr val="bg1"/>
                </a:solidFill>
              </a:rPr>
              <a:t>hat</a:t>
            </a:r>
            <a:endParaRPr lang="fr-FR" sz="2000" dirty="0">
              <a:solidFill>
                <a:schemeClr val="bg1"/>
              </a:solidFill>
            </a:endParaRPr>
          </a:p>
        </p:txBody>
      </p:sp>
    </p:spTree>
    <p:extLst>
      <p:ext uri="{BB962C8B-B14F-4D97-AF65-F5344CB8AC3E}">
        <p14:creationId xmlns:p14="http://schemas.microsoft.com/office/powerpoint/2010/main" val="3921579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5060-8DB8-196D-C552-021B7879CD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6A3C40-4A97-2CF7-ED68-C455DBD4B3FE}"/>
              </a:ext>
            </a:extLst>
          </p:cNvPr>
          <p:cNvSpPr txBox="1"/>
          <p:nvPr/>
        </p:nvSpPr>
        <p:spPr>
          <a:xfrm>
            <a:off x="310208" y="430636"/>
            <a:ext cx="2406428"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What Do You Think?</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D39EE695-3133-5B52-938D-4B58D6AB628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2F58742-523C-5DB7-01BF-66861D08E9D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6CD37DF-896A-B5F7-9DC5-E5353E296D8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D22A6E79-9A61-D2FC-6252-0C300110E7ED}"/>
              </a:ext>
            </a:extLst>
          </p:cNvPr>
          <p:cNvSpPr txBox="1"/>
          <p:nvPr/>
        </p:nvSpPr>
        <p:spPr>
          <a:xfrm>
            <a:off x="410817" y="1161537"/>
            <a:ext cx="11410121" cy="1015663"/>
          </a:xfrm>
          <a:prstGeom prst="rect">
            <a:avLst/>
          </a:prstGeom>
          <a:noFill/>
        </p:spPr>
        <p:txBody>
          <a:bodyPr wrap="square" rtlCol="0">
            <a:spAutoFit/>
          </a:bodyPr>
          <a:lstStyle/>
          <a:p>
            <a:pPr algn="just"/>
            <a:r>
              <a:rPr lang="en-GB" sz="2000" b="0" i="0" dirty="0">
                <a:solidFill>
                  <a:srgbClr val="FFFFFF"/>
                </a:solidFill>
                <a:effectLst/>
              </a:rPr>
              <a:t>This has made you think about some of the vulnerabilities that may exist at @Apollo. After some investigation you’ve noted some potential issues.</a:t>
            </a:r>
          </a:p>
          <a:p>
            <a:pPr algn="just"/>
            <a:r>
              <a:rPr lang="en-GB" sz="2000" b="1" i="1" dirty="0">
                <a:solidFill>
                  <a:srgbClr val="FFFFFF"/>
                </a:solidFill>
                <a:effectLst/>
              </a:rPr>
              <a:t>Can you identify what category each of these vulnerabilities falls into?</a:t>
            </a:r>
          </a:p>
        </p:txBody>
      </p:sp>
      <p:sp>
        <p:nvSpPr>
          <p:cNvPr id="5" name="TextBox 4">
            <a:extLst>
              <a:ext uri="{FF2B5EF4-FFF2-40B4-BE49-F238E27FC236}">
                <a16:creationId xmlns:a16="http://schemas.microsoft.com/office/drawing/2014/main" id="{95D8B2E4-9AA7-44B3-1F27-72ACC21CB9CE}"/>
              </a:ext>
            </a:extLst>
          </p:cNvPr>
          <p:cNvSpPr txBox="1"/>
          <p:nvPr/>
        </p:nvSpPr>
        <p:spPr>
          <a:xfrm>
            <a:off x="410817" y="2569547"/>
            <a:ext cx="11410121" cy="369332"/>
          </a:xfrm>
          <a:prstGeom prst="rect">
            <a:avLst/>
          </a:prstGeom>
          <a:noFill/>
        </p:spPr>
        <p:txBody>
          <a:bodyPr wrap="square" rtlCol="0">
            <a:spAutoFit/>
          </a:bodyPr>
          <a:lstStyle/>
          <a:p>
            <a:r>
              <a:rPr lang="en-GB" b="0" i="0" dirty="0">
                <a:solidFill>
                  <a:srgbClr val="FFFFFF"/>
                </a:solidFill>
                <a:effectLst/>
                <a:latin typeface="CiscoSansTT"/>
              </a:rPr>
              <a:t>On starting at @Apollo, your network password was emailed to you in plain text and you were not prompted to change it</a:t>
            </a:r>
            <a:endParaRPr lang="fr-FR" dirty="0"/>
          </a:p>
        </p:txBody>
      </p:sp>
      <p:sp>
        <p:nvSpPr>
          <p:cNvPr id="7" name="TextBox 6">
            <a:extLst>
              <a:ext uri="{FF2B5EF4-FFF2-40B4-BE49-F238E27FC236}">
                <a16:creationId xmlns:a16="http://schemas.microsoft.com/office/drawing/2014/main" id="{5C233D7E-D7B7-DDDB-9B28-2C8CD1222A91}"/>
              </a:ext>
            </a:extLst>
          </p:cNvPr>
          <p:cNvSpPr txBox="1"/>
          <p:nvPr/>
        </p:nvSpPr>
        <p:spPr>
          <a:xfrm>
            <a:off x="4291755" y="4027715"/>
            <a:ext cx="3608488"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Weakness in security practice</a:t>
            </a:r>
          </a:p>
          <a:p>
            <a:pPr marL="342900" indent="-342900" algn="l">
              <a:buFont typeface="+mj-lt"/>
              <a:buAutoNum type="alphaUcPeriod"/>
            </a:pPr>
            <a:r>
              <a:rPr lang="en-GB" sz="2000" b="0" i="0" dirty="0">
                <a:solidFill>
                  <a:srgbClr val="FFFFFF"/>
                </a:solidFill>
                <a:effectLst/>
              </a:rPr>
              <a:t>Access control problem</a:t>
            </a:r>
          </a:p>
          <a:p>
            <a:pPr marL="342900" indent="-342900" algn="l">
              <a:buFont typeface="+mj-lt"/>
              <a:buAutoNum type="alphaUcPeriod"/>
            </a:pPr>
            <a:r>
              <a:rPr lang="en-GB" sz="2000" b="0" i="0" dirty="0">
                <a:solidFill>
                  <a:srgbClr val="FFFFFF"/>
                </a:solidFill>
                <a:effectLst/>
              </a:rPr>
              <a:t>Non-validated input</a:t>
            </a:r>
          </a:p>
        </p:txBody>
      </p:sp>
    </p:spTree>
    <p:extLst>
      <p:ext uri="{BB962C8B-B14F-4D97-AF65-F5344CB8AC3E}">
        <p14:creationId xmlns:p14="http://schemas.microsoft.com/office/powerpoint/2010/main" val="3557842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E15CF-B79A-4D4E-F39E-AFC60C11AF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180C0-F5BF-CD25-BC7C-6C2913EA1ADB}"/>
              </a:ext>
            </a:extLst>
          </p:cNvPr>
          <p:cNvSpPr txBox="1"/>
          <p:nvPr/>
        </p:nvSpPr>
        <p:spPr>
          <a:xfrm>
            <a:off x="310208" y="430636"/>
            <a:ext cx="2406428"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What Do You Think?</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7B36D53E-120D-0BDA-F8F1-DAAD0D1B1BF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FDB47D7-344C-D2A2-07C0-518DA2B462F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CFD5484-BCD7-71D4-659F-88496F46BBB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2CD5751-F944-D6A8-B301-348DC6E35331}"/>
              </a:ext>
            </a:extLst>
          </p:cNvPr>
          <p:cNvSpPr txBox="1"/>
          <p:nvPr/>
        </p:nvSpPr>
        <p:spPr>
          <a:xfrm>
            <a:off x="410817" y="1161537"/>
            <a:ext cx="11410121" cy="1015663"/>
          </a:xfrm>
          <a:prstGeom prst="rect">
            <a:avLst/>
          </a:prstGeom>
          <a:noFill/>
        </p:spPr>
        <p:txBody>
          <a:bodyPr wrap="square" rtlCol="0">
            <a:spAutoFit/>
          </a:bodyPr>
          <a:lstStyle/>
          <a:p>
            <a:pPr algn="just"/>
            <a:r>
              <a:rPr lang="en-GB" sz="2000" b="0" i="0" dirty="0">
                <a:solidFill>
                  <a:srgbClr val="FFFFFF"/>
                </a:solidFill>
                <a:effectLst/>
              </a:rPr>
              <a:t>This has made you think about some of the vulnerabilities that may exist at @Apollo. After some investigation you’ve noted some potential issues.</a:t>
            </a:r>
          </a:p>
          <a:p>
            <a:pPr algn="just"/>
            <a:r>
              <a:rPr lang="en-GB" sz="2000" b="1" i="1" dirty="0">
                <a:solidFill>
                  <a:srgbClr val="FFFFFF"/>
                </a:solidFill>
                <a:effectLst/>
              </a:rPr>
              <a:t>Can you identify what category each of these vulnerabilities falls into?</a:t>
            </a:r>
          </a:p>
        </p:txBody>
      </p:sp>
      <p:sp>
        <p:nvSpPr>
          <p:cNvPr id="5" name="TextBox 4">
            <a:extLst>
              <a:ext uri="{FF2B5EF4-FFF2-40B4-BE49-F238E27FC236}">
                <a16:creationId xmlns:a16="http://schemas.microsoft.com/office/drawing/2014/main" id="{320B2D8C-B853-3CD3-C059-AEA1F137A1A7}"/>
              </a:ext>
            </a:extLst>
          </p:cNvPr>
          <p:cNvSpPr txBox="1"/>
          <p:nvPr/>
        </p:nvSpPr>
        <p:spPr>
          <a:xfrm>
            <a:off x="410817" y="2569547"/>
            <a:ext cx="11410121" cy="369332"/>
          </a:xfrm>
          <a:prstGeom prst="rect">
            <a:avLst/>
          </a:prstGeom>
          <a:noFill/>
        </p:spPr>
        <p:txBody>
          <a:bodyPr wrap="square" rtlCol="0">
            <a:spAutoFit/>
          </a:bodyPr>
          <a:lstStyle/>
          <a:p>
            <a:r>
              <a:rPr lang="en-GB" b="0" i="0" dirty="0">
                <a:solidFill>
                  <a:srgbClr val="FFFFFF"/>
                </a:solidFill>
                <a:effectLst/>
                <a:latin typeface="CiscoSansTT"/>
              </a:rPr>
              <a:t>Past employees still have access to @Apollo’s customer database</a:t>
            </a:r>
            <a:endParaRPr lang="fr-FR" dirty="0"/>
          </a:p>
        </p:txBody>
      </p:sp>
      <p:sp>
        <p:nvSpPr>
          <p:cNvPr id="7" name="TextBox 6">
            <a:extLst>
              <a:ext uri="{FF2B5EF4-FFF2-40B4-BE49-F238E27FC236}">
                <a16:creationId xmlns:a16="http://schemas.microsoft.com/office/drawing/2014/main" id="{A4442F9E-40C0-61D5-2E70-50F0480EBC58}"/>
              </a:ext>
            </a:extLst>
          </p:cNvPr>
          <p:cNvSpPr txBox="1"/>
          <p:nvPr/>
        </p:nvSpPr>
        <p:spPr>
          <a:xfrm>
            <a:off x="4291755" y="4027715"/>
            <a:ext cx="3608488"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Weakness in security practice</a:t>
            </a:r>
          </a:p>
          <a:p>
            <a:pPr marL="342900" indent="-342900" algn="l">
              <a:buFont typeface="+mj-lt"/>
              <a:buAutoNum type="alphaUcPeriod"/>
            </a:pPr>
            <a:r>
              <a:rPr lang="en-GB" sz="2000" b="0" i="0" dirty="0">
                <a:solidFill>
                  <a:srgbClr val="FFFFFF"/>
                </a:solidFill>
                <a:effectLst/>
              </a:rPr>
              <a:t>Access control problem</a:t>
            </a:r>
          </a:p>
          <a:p>
            <a:pPr marL="342900" indent="-342900" algn="l">
              <a:buFont typeface="+mj-lt"/>
              <a:buAutoNum type="alphaUcPeriod"/>
            </a:pPr>
            <a:r>
              <a:rPr lang="en-GB" sz="2000" b="0" i="0" dirty="0">
                <a:solidFill>
                  <a:srgbClr val="FFFFFF"/>
                </a:solidFill>
                <a:effectLst/>
              </a:rPr>
              <a:t>Non-validated input</a:t>
            </a:r>
          </a:p>
        </p:txBody>
      </p:sp>
    </p:spTree>
    <p:extLst>
      <p:ext uri="{BB962C8B-B14F-4D97-AF65-F5344CB8AC3E}">
        <p14:creationId xmlns:p14="http://schemas.microsoft.com/office/powerpoint/2010/main" val="4107294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BABC-B02C-43AC-D372-633E0E2C2A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70E21D-0EEF-F3FE-5293-076E97E542B6}"/>
              </a:ext>
            </a:extLst>
          </p:cNvPr>
          <p:cNvSpPr txBox="1"/>
          <p:nvPr/>
        </p:nvSpPr>
        <p:spPr>
          <a:xfrm>
            <a:off x="310208" y="430636"/>
            <a:ext cx="2406428"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What Do You Think?</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7B340D00-DE55-09DE-2A7F-87469408016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F59DEE8-5289-17BD-30BB-F410201446C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92E6016-272C-139C-7B9E-6DF55597F56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CB8D0795-86BE-A9DF-F916-D7112EF31DB0}"/>
              </a:ext>
            </a:extLst>
          </p:cNvPr>
          <p:cNvSpPr txBox="1"/>
          <p:nvPr/>
        </p:nvSpPr>
        <p:spPr>
          <a:xfrm>
            <a:off x="410817" y="1161537"/>
            <a:ext cx="11410121" cy="1015663"/>
          </a:xfrm>
          <a:prstGeom prst="rect">
            <a:avLst/>
          </a:prstGeom>
          <a:noFill/>
        </p:spPr>
        <p:txBody>
          <a:bodyPr wrap="square" rtlCol="0">
            <a:spAutoFit/>
          </a:bodyPr>
          <a:lstStyle/>
          <a:p>
            <a:pPr algn="just"/>
            <a:r>
              <a:rPr lang="en-GB" sz="2000" b="0" i="0" dirty="0">
                <a:solidFill>
                  <a:srgbClr val="FFFFFF"/>
                </a:solidFill>
                <a:effectLst/>
              </a:rPr>
              <a:t>This has made you think about some of the vulnerabilities that may exist at @Apollo. After some investigation you’ve noted some potential issues.</a:t>
            </a:r>
          </a:p>
          <a:p>
            <a:pPr algn="just"/>
            <a:r>
              <a:rPr lang="en-GB" sz="2000" b="1" i="1" dirty="0">
                <a:solidFill>
                  <a:srgbClr val="FFFFFF"/>
                </a:solidFill>
                <a:effectLst/>
              </a:rPr>
              <a:t>Can you identify what category each of these vulnerabilities falls into?</a:t>
            </a:r>
          </a:p>
        </p:txBody>
      </p:sp>
      <p:sp>
        <p:nvSpPr>
          <p:cNvPr id="5" name="TextBox 4">
            <a:extLst>
              <a:ext uri="{FF2B5EF4-FFF2-40B4-BE49-F238E27FC236}">
                <a16:creationId xmlns:a16="http://schemas.microsoft.com/office/drawing/2014/main" id="{AF3A5AEE-04D4-5340-C982-D0A2074447D0}"/>
              </a:ext>
            </a:extLst>
          </p:cNvPr>
          <p:cNvSpPr txBox="1"/>
          <p:nvPr/>
        </p:nvSpPr>
        <p:spPr>
          <a:xfrm>
            <a:off x="410817" y="2569547"/>
            <a:ext cx="11410121" cy="369332"/>
          </a:xfrm>
          <a:prstGeom prst="rect">
            <a:avLst/>
          </a:prstGeom>
          <a:noFill/>
        </p:spPr>
        <p:txBody>
          <a:bodyPr wrap="square" rtlCol="0">
            <a:spAutoFit/>
          </a:bodyPr>
          <a:lstStyle/>
          <a:p>
            <a:r>
              <a:rPr lang="en-GB" b="0" i="0" dirty="0">
                <a:solidFill>
                  <a:srgbClr val="FFFFFF"/>
                </a:solidFill>
                <a:effectLst/>
                <a:latin typeface="CiscoSansTT"/>
              </a:rPr>
              <a:t>New users can log into their @Apollo account, even if they have signed up with an incorrectly formatted email address</a:t>
            </a:r>
            <a:endParaRPr lang="fr-FR" dirty="0"/>
          </a:p>
        </p:txBody>
      </p:sp>
      <p:sp>
        <p:nvSpPr>
          <p:cNvPr id="7" name="TextBox 6">
            <a:extLst>
              <a:ext uri="{FF2B5EF4-FFF2-40B4-BE49-F238E27FC236}">
                <a16:creationId xmlns:a16="http://schemas.microsoft.com/office/drawing/2014/main" id="{4EDD484C-5D65-BBFC-3F00-69A65AAE1979}"/>
              </a:ext>
            </a:extLst>
          </p:cNvPr>
          <p:cNvSpPr txBox="1"/>
          <p:nvPr/>
        </p:nvSpPr>
        <p:spPr>
          <a:xfrm>
            <a:off x="4291755" y="4027715"/>
            <a:ext cx="3608488" cy="1015663"/>
          </a:xfrm>
          <a:prstGeom prst="rect">
            <a:avLst/>
          </a:prstGeom>
          <a:noFill/>
        </p:spPr>
        <p:txBody>
          <a:bodyPr wrap="none" rtlCol="0">
            <a:spAutoFit/>
          </a:bodyPr>
          <a:lstStyle/>
          <a:p>
            <a:pPr marL="342900" indent="-342900" algn="l">
              <a:buFont typeface="+mj-lt"/>
              <a:buAutoNum type="alphaUcPeriod"/>
            </a:pPr>
            <a:r>
              <a:rPr lang="en-GB" sz="2000" b="0" i="0" dirty="0">
                <a:solidFill>
                  <a:srgbClr val="FFFFFF"/>
                </a:solidFill>
                <a:effectLst/>
              </a:rPr>
              <a:t>Weakness in security practice</a:t>
            </a:r>
          </a:p>
          <a:p>
            <a:pPr marL="342900" indent="-342900" algn="l">
              <a:buFont typeface="+mj-lt"/>
              <a:buAutoNum type="alphaUcPeriod"/>
            </a:pPr>
            <a:r>
              <a:rPr lang="en-GB" sz="2000" b="0" i="0" dirty="0">
                <a:solidFill>
                  <a:srgbClr val="FFFFFF"/>
                </a:solidFill>
                <a:effectLst/>
              </a:rPr>
              <a:t>Access control problem</a:t>
            </a:r>
          </a:p>
          <a:p>
            <a:pPr marL="342900" indent="-342900" algn="l">
              <a:buFont typeface="+mj-lt"/>
              <a:buAutoNum type="alphaUcPeriod"/>
            </a:pPr>
            <a:r>
              <a:rPr lang="en-GB" sz="2000" b="0" i="0" dirty="0">
                <a:solidFill>
                  <a:srgbClr val="FFFFFF"/>
                </a:solidFill>
                <a:effectLst/>
              </a:rPr>
              <a:t>Non-validated input</a:t>
            </a:r>
          </a:p>
        </p:txBody>
      </p:sp>
    </p:spTree>
    <p:extLst>
      <p:ext uri="{BB962C8B-B14F-4D97-AF65-F5344CB8AC3E}">
        <p14:creationId xmlns:p14="http://schemas.microsoft.com/office/powerpoint/2010/main" val="265707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04C3-4884-4C8E-52B8-6F35C77742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3375FB-F54C-57D5-4C23-179285E21CD7}"/>
              </a:ext>
            </a:extLst>
          </p:cNvPr>
          <p:cNvSpPr txBox="1"/>
          <p:nvPr/>
        </p:nvSpPr>
        <p:spPr>
          <a:xfrm>
            <a:off x="119269" y="764773"/>
            <a:ext cx="11993217" cy="5401479"/>
          </a:xfrm>
          <a:prstGeom prst="rect">
            <a:avLst/>
          </a:prstGeom>
          <a:noFill/>
        </p:spPr>
        <p:txBody>
          <a:bodyPr wrap="square" rtlCol="0">
            <a:spAutoFit/>
          </a:bodyPr>
          <a:lstStyle/>
          <a:p>
            <a:pPr algn="ctr"/>
            <a:r>
              <a:rPr lang="en-GB" sz="11500" b="1" dirty="0">
                <a:solidFill>
                  <a:schemeClr val="bg1"/>
                </a:solidFill>
                <a:latin typeface="Andale Mono" panose="020B0509000000000004" pitchFamily="49" charset="0"/>
              </a:rPr>
              <a:t>The Cybersecurity Landscape</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68B37F58-D880-CCAB-BCA0-0FA1D825E4AE}"/>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6639E0EC-5FED-B01A-9B64-471A1C6658CE}"/>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5E113D85-01BC-CCEF-344A-7DEE031B2C5F}"/>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E84440A8-BA11-3AA0-8C7A-98A2FB847B6F}"/>
              </a:ext>
            </a:extLst>
          </p:cNvPr>
          <p:cNvSpPr txBox="1"/>
          <p:nvPr/>
        </p:nvSpPr>
        <p:spPr>
          <a:xfrm>
            <a:off x="1885294" y="8110759"/>
            <a:ext cx="8421410" cy="1200329"/>
          </a:xfrm>
          <a:prstGeom prst="rect">
            <a:avLst/>
          </a:prstGeom>
          <a:noFill/>
        </p:spPr>
        <p:txBody>
          <a:bodyPr wrap="square" rtlCol="0">
            <a:spAutoFit/>
          </a:bodyPr>
          <a:lstStyle/>
          <a:p>
            <a:pPr algn="just"/>
            <a:r>
              <a:rPr lang="en-GB" sz="1800" b="0" i="0" dirty="0">
                <a:solidFill>
                  <a:srgbClr val="FFFFFF"/>
                </a:solidFill>
                <a:effectLst/>
              </a:rPr>
              <a:t>Cybercriminals use many different types of malicious software, or malware, to carry out their activities. Malware is any code that can be used to steal data, bypass access controls, or cause harm to or compromise a system. Knowing what the different types are and how they spread is key to containing and removing them.</a:t>
            </a:r>
          </a:p>
        </p:txBody>
      </p:sp>
    </p:spTree>
    <p:extLst>
      <p:ext uri="{BB962C8B-B14F-4D97-AF65-F5344CB8AC3E}">
        <p14:creationId xmlns:p14="http://schemas.microsoft.com/office/powerpoint/2010/main" val="29004490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3269F-FFDF-18FD-2E89-BCCFC76CFC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C9A189-C672-ED26-E350-D4510C3886C8}"/>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785F3B2D-12F5-5AAF-93BF-C902000C647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8F47A45-70AC-D166-B207-077B600FD0E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571B934-703F-F0B0-0144-203E469F837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AF338EB6-FCE8-736A-B9E7-5962E909BD2A}"/>
              </a:ext>
            </a:extLst>
          </p:cNvPr>
          <p:cNvSpPr txBox="1"/>
          <p:nvPr/>
        </p:nvSpPr>
        <p:spPr>
          <a:xfrm>
            <a:off x="1099930" y="3228945"/>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Tree>
    <p:extLst>
      <p:ext uri="{BB962C8B-B14F-4D97-AF65-F5344CB8AC3E}">
        <p14:creationId xmlns:p14="http://schemas.microsoft.com/office/powerpoint/2010/main" val="2508750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C891-7B6B-34A5-0883-2289E99890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2D6476-1722-B0C0-7721-64117ABAEB0F}"/>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E8586E0-2BFF-7462-7C0B-DB56AC9AD8E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2EA4CD2-7839-9EE1-0BCA-1E87D2FD91F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8404914-0925-4E87-262A-EB437FA4830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BA58F3A9-41A9-5A09-A85C-576116D20546}"/>
              </a:ext>
            </a:extLst>
          </p:cNvPr>
          <p:cNvSpPr txBox="1"/>
          <p:nvPr/>
        </p:nvSpPr>
        <p:spPr>
          <a:xfrm>
            <a:off x="1099930" y="1267623"/>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pic>
        <p:nvPicPr>
          <p:cNvPr id="29698" name="Picture 2">
            <a:extLst>
              <a:ext uri="{FF2B5EF4-FFF2-40B4-BE49-F238E27FC236}">
                <a16:creationId xmlns:a16="http://schemas.microsoft.com/office/drawing/2014/main" id="{87906F44-0B9A-BF47-A460-BD0F0693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209" y="1480589"/>
            <a:ext cx="9183756" cy="538096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Pick axe">
            <a:extLst>
              <a:ext uri="{FF2B5EF4-FFF2-40B4-BE49-F238E27FC236}">
                <a16:creationId xmlns:a16="http://schemas.microsoft.com/office/drawing/2014/main" id="{1F45A9F5-196B-F2D1-F838-DC5F3B82E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825" y="4558747"/>
            <a:ext cx="1337447" cy="104488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 wallet with money sticking out on a smartphone screen with a send button underneath">
            <a:extLst>
              <a:ext uri="{FF2B5EF4-FFF2-40B4-BE49-F238E27FC236}">
                <a16:creationId xmlns:a16="http://schemas.microsoft.com/office/drawing/2014/main" id="{E1860026-C90C-0CF0-7318-35B8AC1554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Graphic 7">
            <a:extLst>
              <a:ext uri="{FF2B5EF4-FFF2-40B4-BE49-F238E27FC236}">
                <a16:creationId xmlns:a16="http://schemas.microsoft.com/office/drawing/2014/main" id="{17365168-8B32-B30A-DD64-013C0105F43B}"/>
              </a:ext>
            </a:extLst>
          </p:cNvPr>
          <p:cNvPicPr>
            <a:picLocks noChangeAspect="1"/>
          </p:cNvPicPr>
          <p:nvPr/>
        </p:nvPicPr>
        <p:blipFill>
          <a:blip r:embed="rId4">
            <a:extLst>
              <a:ext uri="{96DAC541-7B7A-43D3-8B79-37D633B846F1}">
                <asvg:svgBlip xmlns:asvg="http://schemas.microsoft.com/office/drawing/2016/SVG/main" r:embed="rId5"/>
              </a:ext>
            </a:extLst>
          </a:blip>
          <a:srcRect l="36957" t="24348" r="36956" b="41164"/>
          <a:stretch/>
        </p:blipFill>
        <p:spPr>
          <a:xfrm>
            <a:off x="5263342" y="2066067"/>
            <a:ext cx="832658" cy="860015"/>
          </a:xfrm>
          <a:prstGeom prst="rect">
            <a:avLst/>
          </a:prstGeom>
        </p:spPr>
      </p:pic>
      <p:pic>
        <p:nvPicPr>
          <p:cNvPr id="11" name="Graphic 10">
            <a:extLst>
              <a:ext uri="{FF2B5EF4-FFF2-40B4-BE49-F238E27FC236}">
                <a16:creationId xmlns:a16="http://schemas.microsoft.com/office/drawing/2014/main" id="{0231EB33-FFE9-D5E6-9347-56F5473D016B}"/>
              </a:ext>
            </a:extLst>
          </p:cNvPr>
          <p:cNvPicPr>
            <a:picLocks noChangeAspect="1"/>
          </p:cNvPicPr>
          <p:nvPr/>
        </p:nvPicPr>
        <p:blipFill>
          <a:blip r:embed="rId6">
            <a:extLst>
              <a:ext uri="{96DAC541-7B7A-43D3-8B79-37D633B846F1}">
                <asvg:svgBlip xmlns:asvg="http://schemas.microsoft.com/office/drawing/2016/SVG/main" r:embed="rId7"/>
              </a:ext>
            </a:extLst>
          </a:blip>
          <a:srcRect l="38316" t="22609" r="39130" b="46000"/>
          <a:stretch/>
        </p:blipFill>
        <p:spPr>
          <a:xfrm>
            <a:off x="6769186" y="4634310"/>
            <a:ext cx="811058" cy="881904"/>
          </a:xfrm>
          <a:prstGeom prst="rect">
            <a:avLst/>
          </a:prstGeom>
        </p:spPr>
      </p:pic>
    </p:spTree>
    <p:extLst>
      <p:ext uri="{BB962C8B-B14F-4D97-AF65-F5344CB8AC3E}">
        <p14:creationId xmlns:p14="http://schemas.microsoft.com/office/powerpoint/2010/main" val="1703037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8E70-03D5-3736-DAA1-3064AD71FD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CD5E44-CEDA-1975-2415-42528E859A19}"/>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8AA05BE-8E42-3814-5876-7BF54AF7329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C62F5FD-AEFC-7772-B8D5-597A130E622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C5EB46C3-9A1D-AF28-8B79-B3D6E08D582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4B49180-8DED-70CB-BD84-701FF28F4974}"/>
              </a:ext>
            </a:extLst>
          </p:cNvPr>
          <p:cNvSpPr txBox="1"/>
          <p:nvPr/>
        </p:nvSpPr>
        <p:spPr>
          <a:xfrm>
            <a:off x="1099930" y="1877224"/>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CB25D514-A1CB-C1B6-1F3C-EF78E457E254}"/>
              </a:ext>
            </a:extLst>
          </p:cNvPr>
          <p:cNvSpPr txBox="1"/>
          <p:nvPr/>
        </p:nvSpPr>
        <p:spPr>
          <a:xfrm>
            <a:off x="4002158" y="3343608"/>
            <a:ext cx="6904382" cy="2246769"/>
          </a:xfrm>
          <a:prstGeom prst="rect">
            <a:avLst/>
          </a:prstGeom>
          <a:noFill/>
        </p:spPr>
        <p:txBody>
          <a:bodyPr wrap="square" rtlCol="0">
            <a:spAutoFit/>
          </a:bodyPr>
          <a:lstStyle/>
          <a:p>
            <a:pPr algn="just"/>
            <a:r>
              <a:rPr lang="en-GB" sz="2000" b="0" i="0" dirty="0">
                <a:solidFill>
                  <a:srgbClr val="FFFFFF"/>
                </a:solidFill>
                <a:effectLst/>
              </a:rPr>
              <a:t>Cryptocurrency owners keep their money in encrypted, virtual ‘wallets.’ When a transaction takes place between the owners of two digital wallets, the details are recorded in a decentralized, electronic ledger or blockchain system. This means it is carried out with a degree of anonymity and is self-managed, with no interference from third parties such as central banks or government entities.</a:t>
            </a:r>
            <a:endParaRPr lang="fr-FR" sz="2000" dirty="0"/>
          </a:p>
        </p:txBody>
      </p:sp>
      <p:pic>
        <p:nvPicPr>
          <p:cNvPr id="6" name="Graphic 5">
            <a:extLst>
              <a:ext uri="{FF2B5EF4-FFF2-40B4-BE49-F238E27FC236}">
                <a16:creationId xmlns:a16="http://schemas.microsoft.com/office/drawing/2014/main" id="{1D807748-834D-0EB8-84A1-7E05C1DDD301}"/>
              </a:ext>
            </a:extLst>
          </p:cNvPr>
          <p:cNvPicPr>
            <a:picLocks noChangeAspect="1"/>
          </p:cNvPicPr>
          <p:nvPr/>
        </p:nvPicPr>
        <p:blipFill>
          <a:blip r:embed="rId2">
            <a:extLst>
              <a:ext uri="{96DAC541-7B7A-43D3-8B79-37D633B846F1}">
                <asvg:svgBlip xmlns:asvg="http://schemas.microsoft.com/office/drawing/2016/SVG/main" r:embed="rId3"/>
              </a:ext>
            </a:extLst>
          </a:blip>
          <a:srcRect l="31488" t="4982" r="31143" b="4919"/>
          <a:stretch/>
        </p:blipFill>
        <p:spPr>
          <a:xfrm>
            <a:off x="1285460" y="3343608"/>
            <a:ext cx="1192696" cy="2246769"/>
          </a:xfrm>
          <a:prstGeom prst="rect">
            <a:avLst/>
          </a:prstGeom>
        </p:spPr>
      </p:pic>
    </p:spTree>
    <p:extLst>
      <p:ext uri="{BB962C8B-B14F-4D97-AF65-F5344CB8AC3E}">
        <p14:creationId xmlns:p14="http://schemas.microsoft.com/office/powerpoint/2010/main" val="3255728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8F03B-22F0-0402-0C3E-54FE4EA010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C7DF167-F632-C22D-4210-CCC7776AC18B}"/>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A56E850D-7C7C-0927-0C84-B6EFD47E33B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C63D5CD-FB9E-4494-7E38-D88069BDF84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8005C96-EFCA-B482-73DB-0FA02897325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7098435-5595-F94C-FB68-619F50AD3580}"/>
              </a:ext>
            </a:extLst>
          </p:cNvPr>
          <p:cNvSpPr txBox="1"/>
          <p:nvPr/>
        </p:nvSpPr>
        <p:spPr>
          <a:xfrm>
            <a:off x="1099930" y="1267623"/>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pic>
        <p:nvPicPr>
          <p:cNvPr id="29698" name="Picture 2">
            <a:extLst>
              <a:ext uri="{FF2B5EF4-FFF2-40B4-BE49-F238E27FC236}">
                <a16:creationId xmlns:a16="http://schemas.microsoft.com/office/drawing/2014/main" id="{E92FA079-FBBD-5B56-CDB8-AFD3A6D20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209" y="1480589"/>
            <a:ext cx="9183756" cy="538096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Pick axe">
            <a:extLst>
              <a:ext uri="{FF2B5EF4-FFF2-40B4-BE49-F238E27FC236}">
                <a16:creationId xmlns:a16="http://schemas.microsoft.com/office/drawing/2014/main" id="{102D4BEB-90B2-8F4E-F6C4-5B25A6A01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825" y="4558747"/>
            <a:ext cx="1337447" cy="104488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 wallet with money sticking out on a smartphone screen with a send button underneath">
            <a:extLst>
              <a:ext uri="{FF2B5EF4-FFF2-40B4-BE49-F238E27FC236}">
                <a16:creationId xmlns:a16="http://schemas.microsoft.com/office/drawing/2014/main" id="{5E5027A5-18DA-9084-0B2D-AA31879CF1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Graphic 7">
            <a:extLst>
              <a:ext uri="{FF2B5EF4-FFF2-40B4-BE49-F238E27FC236}">
                <a16:creationId xmlns:a16="http://schemas.microsoft.com/office/drawing/2014/main" id="{7E3DA84D-7276-B1DA-DA8E-A758EC255107}"/>
              </a:ext>
            </a:extLst>
          </p:cNvPr>
          <p:cNvPicPr>
            <a:picLocks noChangeAspect="1"/>
          </p:cNvPicPr>
          <p:nvPr/>
        </p:nvPicPr>
        <p:blipFill>
          <a:blip r:embed="rId4">
            <a:extLst>
              <a:ext uri="{96DAC541-7B7A-43D3-8B79-37D633B846F1}">
                <asvg:svgBlip xmlns:asvg="http://schemas.microsoft.com/office/drawing/2016/SVG/main" r:embed="rId5"/>
              </a:ext>
            </a:extLst>
          </a:blip>
          <a:srcRect l="36957" t="24348" r="36956" b="41164"/>
          <a:stretch/>
        </p:blipFill>
        <p:spPr>
          <a:xfrm>
            <a:off x="5263342" y="2066067"/>
            <a:ext cx="832658" cy="860015"/>
          </a:xfrm>
          <a:prstGeom prst="rect">
            <a:avLst/>
          </a:prstGeom>
        </p:spPr>
      </p:pic>
      <p:pic>
        <p:nvPicPr>
          <p:cNvPr id="11" name="Graphic 10">
            <a:extLst>
              <a:ext uri="{FF2B5EF4-FFF2-40B4-BE49-F238E27FC236}">
                <a16:creationId xmlns:a16="http://schemas.microsoft.com/office/drawing/2014/main" id="{DC463F2C-7BC7-5062-3621-189DD2B6F6EB}"/>
              </a:ext>
            </a:extLst>
          </p:cNvPr>
          <p:cNvPicPr>
            <a:picLocks noChangeAspect="1"/>
          </p:cNvPicPr>
          <p:nvPr/>
        </p:nvPicPr>
        <p:blipFill>
          <a:blip r:embed="rId6">
            <a:extLst>
              <a:ext uri="{96DAC541-7B7A-43D3-8B79-37D633B846F1}">
                <asvg:svgBlip xmlns:asvg="http://schemas.microsoft.com/office/drawing/2016/SVG/main" r:embed="rId7"/>
              </a:ext>
            </a:extLst>
          </a:blip>
          <a:srcRect l="38316" t="22609" r="39130" b="46000"/>
          <a:stretch/>
        </p:blipFill>
        <p:spPr>
          <a:xfrm>
            <a:off x="6769186" y="4634310"/>
            <a:ext cx="811058" cy="881904"/>
          </a:xfrm>
          <a:prstGeom prst="rect">
            <a:avLst/>
          </a:prstGeom>
        </p:spPr>
      </p:pic>
    </p:spTree>
    <p:extLst>
      <p:ext uri="{BB962C8B-B14F-4D97-AF65-F5344CB8AC3E}">
        <p14:creationId xmlns:p14="http://schemas.microsoft.com/office/powerpoint/2010/main" val="9253032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C002-6AD7-F45A-C1F3-7704098E11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314BB0-A56C-858E-DE4A-62EF70B03DC0}"/>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F7E98984-08B7-32BA-8A47-413FBCA1602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E132EF9-4BB8-89EE-E63E-12EE3117C09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B6F7867-0889-C7A7-7E45-B405D0ACC18E}"/>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0F758B55-CF2A-2A2E-5A5A-BC3DDD900669}"/>
              </a:ext>
            </a:extLst>
          </p:cNvPr>
          <p:cNvSpPr txBox="1"/>
          <p:nvPr/>
        </p:nvSpPr>
        <p:spPr>
          <a:xfrm>
            <a:off x="1099930" y="1877224"/>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431C0857-7E18-6DB6-E53F-2A9D12C02488}"/>
              </a:ext>
            </a:extLst>
          </p:cNvPr>
          <p:cNvSpPr txBox="1"/>
          <p:nvPr/>
        </p:nvSpPr>
        <p:spPr>
          <a:xfrm>
            <a:off x="4187687" y="3465513"/>
            <a:ext cx="6904382" cy="2246769"/>
          </a:xfrm>
          <a:prstGeom prst="rect">
            <a:avLst/>
          </a:prstGeom>
          <a:noFill/>
        </p:spPr>
        <p:txBody>
          <a:bodyPr wrap="square" rtlCol="0">
            <a:spAutoFit/>
          </a:bodyPr>
          <a:lstStyle/>
          <a:p>
            <a:pPr algn="just"/>
            <a:r>
              <a:rPr lang="en-GB" sz="2000" b="0" i="0" dirty="0">
                <a:solidFill>
                  <a:srgbClr val="FFFFFF"/>
                </a:solidFill>
                <a:effectLst/>
              </a:rPr>
              <a:t>Approximately every ten minutes, special computers collect data about the latest cryptocurrency transactions, turning them into mathematical puzzles to maintain confidentiality.</a:t>
            </a:r>
          </a:p>
          <a:p>
            <a:pPr algn="just"/>
            <a:r>
              <a:rPr lang="en-GB" sz="2000" b="0" i="0" dirty="0">
                <a:solidFill>
                  <a:srgbClr val="FFFFFF"/>
                </a:solidFill>
                <a:effectLst/>
              </a:rPr>
              <a:t>These transactions are then verified through a technical and highly complex process known as ‘mining.’ This step typically involves an army of ‘miners’ working on high-end PCs to solve mathematical puzzles and authenticate transactions.</a:t>
            </a:r>
          </a:p>
        </p:txBody>
      </p:sp>
      <p:pic>
        <p:nvPicPr>
          <p:cNvPr id="7" name="Picture 4" descr="Pick axe">
            <a:extLst>
              <a:ext uri="{FF2B5EF4-FFF2-40B4-BE49-F238E27FC236}">
                <a16:creationId xmlns:a16="http://schemas.microsoft.com/office/drawing/2014/main" id="{6E60153A-EC7B-D378-503B-55462F496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345" y="3702030"/>
            <a:ext cx="2417083" cy="188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186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2B4CA-2A6E-3EF7-F7BF-92F64F3EC1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CCBBC-9197-57CE-6073-6289A8264EFC}"/>
              </a:ext>
            </a:extLst>
          </p:cNvPr>
          <p:cNvSpPr txBox="1"/>
          <p:nvPr/>
        </p:nvSpPr>
        <p:spPr>
          <a:xfrm>
            <a:off x="310208" y="430636"/>
            <a:ext cx="3393878"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The </a:t>
            </a:r>
            <a:r>
              <a:rPr lang="fr-FR" sz="1600" dirty="0" err="1">
                <a:solidFill>
                  <a:schemeClr val="bg1"/>
                </a:solidFill>
                <a:latin typeface="Andale Mono" panose="020B0509000000000004" pitchFamily="49" charset="0"/>
              </a:rPr>
              <a:t>cybersecurity</a:t>
            </a:r>
            <a:r>
              <a:rPr lang="fr-FR" sz="1600" dirty="0">
                <a:solidFill>
                  <a:schemeClr val="bg1"/>
                </a:solidFill>
                <a:latin typeface="Andale Mono" panose="020B0509000000000004" pitchFamily="49" charset="0"/>
              </a:rPr>
              <a:t> </a:t>
            </a:r>
            <a:r>
              <a:rPr lang="fr-FR" sz="1600" dirty="0" err="1">
                <a:solidFill>
                  <a:schemeClr val="bg1"/>
                </a:solidFill>
                <a:latin typeface="Andale Mono" panose="020B0509000000000004" pitchFamily="49" charset="0"/>
              </a:rPr>
              <a:t>Lanscape</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4F1B6E88-F244-30DB-F97D-8DA2B7D5EDD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0E46C42-631C-EF68-6CDA-4CC3661D3BC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F6FCEAE-48D7-F071-9FCB-398C4B79242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5D831B7-545B-E3D9-C081-DF81F819C741}"/>
              </a:ext>
            </a:extLst>
          </p:cNvPr>
          <p:cNvSpPr txBox="1"/>
          <p:nvPr/>
        </p:nvSpPr>
        <p:spPr>
          <a:xfrm>
            <a:off x="1099930" y="1267623"/>
            <a:ext cx="9992139" cy="400110"/>
          </a:xfrm>
          <a:prstGeom prst="rect">
            <a:avLst/>
          </a:prstGeom>
          <a:noFill/>
        </p:spPr>
        <p:txBody>
          <a:bodyPr wrap="square" rtlCol="0">
            <a:spAutoFit/>
          </a:bodyPr>
          <a:lstStyle/>
          <a:p>
            <a:pPr algn="just"/>
            <a:r>
              <a:rPr lang="en-GB" sz="2000" b="0" i="0" dirty="0">
                <a:solidFill>
                  <a:srgbClr val="FFFFFF"/>
                </a:solidFill>
                <a:effectLst/>
                <a:latin typeface="CiscoSansTT"/>
              </a:rPr>
              <a:t>You’ve likely heard of cryptocurrency, but do you know exactly what it is and how it works?</a:t>
            </a:r>
            <a:endParaRPr lang="en-GB" sz="2000" b="0" i="0" dirty="0">
              <a:solidFill>
                <a:srgbClr val="FFFFFF"/>
              </a:solidFill>
              <a:effectLst/>
            </a:endParaRPr>
          </a:p>
        </p:txBody>
      </p:sp>
      <p:pic>
        <p:nvPicPr>
          <p:cNvPr id="29698" name="Picture 2">
            <a:extLst>
              <a:ext uri="{FF2B5EF4-FFF2-40B4-BE49-F238E27FC236}">
                <a16:creationId xmlns:a16="http://schemas.microsoft.com/office/drawing/2014/main" id="{338F9D2F-061F-A5B2-3722-1DA2CA31C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209" y="1480589"/>
            <a:ext cx="9183756" cy="538096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Pick axe">
            <a:extLst>
              <a:ext uri="{FF2B5EF4-FFF2-40B4-BE49-F238E27FC236}">
                <a16:creationId xmlns:a16="http://schemas.microsoft.com/office/drawing/2014/main" id="{161F3FEE-2AE5-D9AF-4887-0F0AF5FB2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825" y="4558747"/>
            <a:ext cx="1337447" cy="104488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 wallet with money sticking out on a smartphone screen with a send button underneath">
            <a:extLst>
              <a:ext uri="{FF2B5EF4-FFF2-40B4-BE49-F238E27FC236}">
                <a16:creationId xmlns:a16="http://schemas.microsoft.com/office/drawing/2014/main" id="{0A7420CD-E027-9C15-DBDF-7396F1EDFD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Graphic 7">
            <a:extLst>
              <a:ext uri="{FF2B5EF4-FFF2-40B4-BE49-F238E27FC236}">
                <a16:creationId xmlns:a16="http://schemas.microsoft.com/office/drawing/2014/main" id="{B85D2504-8222-A6A0-D870-AF9654182643}"/>
              </a:ext>
            </a:extLst>
          </p:cNvPr>
          <p:cNvPicPr>
            <a:picLocks noChangeAspect="1"/>
          </p:cNvPicPr>
          <p:nvPr/>
        </p:nvPicPr>
        <p:blipFill>
          <a:blip r:embed="rId4">
            <a:extLst>
              <a:ext uri="{96DAC541-7B7A-43D3-8B79-37D633B846F1}">
                <asvg:svgBlip xmlns:asvg="http://schemas.microsoft.com/office/drawing/2016/SVG/main" r:embed="rId5"/>
              </a:ext>
            </a:extLst>
          </a:blip>
          <a:srcRect l="36957" t="24348" r="36956" b="41164"/>
          <a:stretch/>
        </p:blipFill>
        <p:spPr>
          <a:xfrm>
            <a:off x="5263342" y="2066067"/>
            <a:ext cx="832658" cy="860015"/>
          </a:xfrm>
          <a:prstGeom prst="rect">
            <a:avLst/>
          </a:prstGeom>
        </p:spPr>
      </p:pic>
      <p:pic>
        <p:nvPicPr>
          <p:cNvPr id="11" name="Graphic 10">
            <a:extLst>
              <a:ext uri="{FF2B5EF4-FFF2-40B4-BE49-F238E27FC236}">
                <a16:creationId xmlns:a16="http://schemas.microsoft.com/office/drawing/2014/main" id="{11ECC07F-645C-AB90-75D4-4FBCD4870D4F}"/>
              </a:ext>
            </a:extLst>
          </p:cNvPr>
          <p:cNvPicPr>
            <a:picLocks noChangeAspect="1"/>
          </p:cNvPicPr>
          <p:nvPr/>
        </p:nvPicPr>
        <p:blipFill>
          <a:blip r:embed="rId6">
            <a:extLst>
              <a:ext uri="{96DAC541-7B7A-43D3-8B79-37D633B846F1}">
                <asvg:svgBlip xmlns:asvg="http://schemas.microsoft.com/office/drawing/2016/SVG/main" r:embed="rId7"/>
              </a:ext>
            </a:extLst>
          </a:blip>
          <a:srcRect l="38316" t="22609" r="39130" b="46000"/>
          <a:stretch/>
        </p:blipFill>
        <p:spPr>
          <a:xfrm>
            <a:off x="6769186" y="4634310"/>
            <a:ext cx="811058" cy="881904"/>
          </a:xfrm>
          <a:prstGeom prst="rect">
            <a:avLst/>
          </a:prstGeom>
        </p:spPr>
      </p:pic>
    </p:spTree>
    <p:extLst>
      <p:ext uri="{BB962C8B-B14F-4D97-AF65-F5344CB8AC3E}">
        <p14:creationId xmlns:p14="http://schemas.microsoft.com/office/powerpoint/2010/main" val="1321456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6726</TotalTime>
  <Words>13029</Words>
  <Application>Microsoft Office PowerPoint</Application>
  <PresentationFormat>Grand écran</PresentationFormat>
  <Paragraphs>654</Paragraphs>
  <Slides>109</Slides>
  <Notes>1</Notes>
  <HiddenSlides>0</HiddenSlides>
  <MMClips>2</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109</vt:i4>
      </vt:variant>
    </vt:vector>
  </HeadingPairs>
  <TitlesOfParts>
    <vt:vector size="121" baseType="lpstr">
      <vt:lpstr>Al Nile</vt:lpstr>
      <vt:lpstr>Andale Mono</vt:lpstr>
      <vt:lpstr>Arial</vt:lpstr>
      <vt:lpstr>Calibri</vt:lpstr>
      <vt:lpstr>Calibri Light</vt:lpstr>
      <vt:lpstr>CiscoSansTT</vt:lpstr>
      <vt:lpstr>Open Sans</vt:lpstr>
      <vt:lpstr>SignPainter-HouseScript</vt:lpstr>
      <vt:lpstr>Times New Roman</vt:lpstr>
      <vt:lpstr>var(--headings-font-family)</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BELBARAKA ADAM</cp:lastModifiedBy>
  <cp:revision>458</cp:revision>
  <dcterms:created xsi:type="dcterms:W3CDTF">2024-10-26T13:36:01Z</dcterms:created>
  <dcterms:modified xsi:type="dcterms:W3CDTF">2024-11-21T05:30:32Z</dcterms:modified>
</cp:coreProperties>
</file>